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6858000" cx="12192000"/>
  <p:notesSz cx="6858000" cy="9144000"/>
  <p:embeddedFontLst>
    <p:embeddedFont>
      <p:font typeface="Century Gothic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19" roundtripDataSignature="AMtx7miKV06angUFkOgTzeOYn6Xo+Tx0U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font" Target="fonts/CenturyGothic-regular.fntdata"/><Relationship Id="rId14" Type="http://schemas.openxmlformats.org/officeDocument/2006/relationships/slide" Target="slides/slide8.xml"/><Relationship Id="rId17" Type="http://schemas.openxmlformats.org/officeDocument/2006/relationships/font" Target="fonts/CenturyGothic-italic.fntdata"/><Relationship Id="rId16" Type="http://schemas.openxmlformats.org/officeDocument/2006/relationships/font" Target="fonts/CenturyGothic-bold.fntdata"/><Relationship Id="rId5" Type="http://schemas.openxmlformats.org/officeDocument/2006/relationships/slideMaster" Target="slideMasters/slideMaster2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font" Target="fonts/CenturyGothic-bold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bg>
      <p:bgPr>
        <a:gradFill>
          <a:gsLst>
            <a:gs pos="0">
              <a:srgbClr val="B1DDFF"/>
            </a:gs>
            <a:gs pos="100000">
              <a:srgbClr val="CBE8FE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2">
              <a:alphaModFix amt="12000"/>
            </a:blip>
            <a:tile algn="tl" flip="none" tx="-368300" sx="64000" ty="203200" sy="64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</a:t>
            </a:r>
            <a:endParaRPr/>
          </a:p>
        </p:txBody>
      </p:sp>
      <p:sp>
        <p:nvSpPr>
          <p:cNvPr id="15" name="Google Shape;15;p1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dk2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12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2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" name="Google Shape;18;p12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9" name="Google Shape;19;p12"/>
            <p:cNvCxnSpPr/>
            <p:nvPr/>
          </p:nvCxnSpPr>
          <p:spPr>
            <a:xfrm>
              <a:off x="5318306" y="1386268"/>
              <a:ext cx="0" cy="64008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D3E9F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0" name="Google Shape;20;p12"/>
            <p:cNvCxnSpPr/>
            <p:nvPr/>
          </p:nvCxnSpPr>
          <p:spPr>
            <a:xfrm>
              <a:off x="6885637" y="1386268"/>
              <a:ext cx="0" cy="64008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D3E9F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21" name="Google Shape;21;p12"/>
            <p:cNvCxnSpPr/>
            <p:nvPr/>
          </p:nvCxnSpPr>
          <p:spPr>
            <a:xfrm>
              <a:off x="5318306" y="2031563"/>
              <a:ext cx="1567331" cy="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D3E9F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22" name="Google Shape;22;p12"/>
          <p:cNvSpPr txBox="1"/>
          <p:nvPr>
            <p:ph type="ctrTitle"/>
          </p:nvPr>
        </p:nvSpPr>
        <p:spPr>
          <a:xfrm>
            <a:off x="1561708" y="2091263"/>
            <a:ext cx="9068586" cy="25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Century Gothic"/>
              <a:buNone/>
              <a:defRPr b="0" sz="7200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" type="subTitle"/>
          </p:nvPr>
        </p:nvSpPr>
        <p:spPr>
          <a:xfrm>
            <a:off x="1562100" y="4682062"/>
            <a:ext cx="9070848" cy="457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12"/>
          <p:cNvSpPr txBox="1"/>
          <p:nvPr>
            <p:ph idx="10" type="dt"/>
          </p:nvPr>
        </p:nvSpPr>
        <p:spPr>
          <a:xfrm>
            <a:off x="5318760" y="1341255"/>
            <a:ext cx="1554480" cy="5272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1" type="ftr"/>
          </p:nvPr>
        </p:nvSpPr>
        <p:spPr>
          <a:xfrm>
            <a:off x="1453896" y="5212080"/>
            <a:ext cx="59055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2"/>
          <p:cNvSpPr txBox="1"/>
          <p:nvPr>
            <p:ph idx="12" type="sldNum"/>
          </p:nvPr>
        </p:nvSpPr>
        <p:spPr>
          <a:xfrm>
            <a:off x="8606919" y="5212080"/>
            <a:ext cx="2111881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89803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cap="sq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0"/>
          <p:cNvSpPr txBox="1"/>
          <p:nvPr>
            <p:ph type="title"/>
          </p:nvPr>
        </p:nvSpPr>
        <p:spPr>
          <a:xfrm>
            <a:off x="9296400" y="603504"/>
            <a:ext cx="2432304" cy="16459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entury Gothic"/>
              <a:buNone/>
              <a:defRPr b="0" sz="28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2" type="pic"/>
          </p:nvPr>
        </p:nvSpPr>
        <p:spPr>
          <a:xfrm>
            <a:off x="228599" y="237744"/>
            <a:ext cx="8531352" cy="6382512"/>
          </a:xfrm>
          <a:prstGeom prst="rect">
            <a:avLst/>
          </a:prstGeom>
          <a:solidFill>
            <a:srgbClr val="969696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2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08" name="Google Shape;108;p20"/>
          <p:cNvSpPr txBox="1"/>
          <p:nvPr>
            <p:ph idx="1" type="body"/>
          </p:nvPr>
        </p:nvSpPr>
        <p:spPr>
          <a:xfrm>
            <a:off x="9296400" y="2286000"/>
            <a:ext cx="2432304" cy="35021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9" name="Google Shape;109;p20"/>
          <p:cNvSpPr txBox="1"/>
          <p:nvPr>
            <p:ph idx="10" type="dt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0"/>
          <p:cNvSpPr txBox="1"/>
          <p:nvPr>
            <p:ph idx="11" type="ftr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000"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20"/>
          <p:cNvSpPr txBox="1"/>
          <p:nvPr>
            <p:ph idx="12" type="sldNum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>
            <p:ph idx="1" type="body"/>
          </p:nvPr>
        </p:nvSpPr>
        <p:spPr>
          <a:xfrm rot="5400000">
            <a:off x="4130040" y="-960120"/>
            <a:ext cx="3931920" cy="100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15" name="Google Shape;115;p21"/>
          <p:cNvSpPr txBox="1"/>
          <p:nvPr>
            <p:ph idx="10" type="dt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11" type="ftr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12" type="sldNum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/>
          <p:nvPr>
            <p:ph type="title"/>
          </p:nvPr>
        </p:nvSpPr>
        <p:spPr>
          <a:xfrm rot="5400000">
            <a:off x="7543800" y="2209800"/>
            <a:ext cx="5257800" cy="23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2"/>
          <p:cNvSpPr txBox="1"/>
          <p:nvPr>
            <p:ph idx="1" type="body"/>
          </p:nvPr>
        </p:nvSpPr>
        <p:spPr>
          <a:xfrm rot="5400000">
            <a:off x="2247900" y="-647700"/>
            <a:ext cx="5257800" cy="80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21" name="Google Shape;121;p22"/>
          <p:cNvSpPr txBox="1"/>
          <p:nvPr>
            <p:ph idx="10" type="dt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22"/>
          <p:cNvSpPr txBox="1"/>
          <p:nvPr>
            <p:ph idx="11" type="ftr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2"/>
          <p:cNvSpPr txBox="1"/>
          <p:nvPr>
            <p:ph idx="12" type="sldNum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3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" type="body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0" type="dt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1" type="ftr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2" type="sldNum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bg>
      <p:bgPr>
        <a:gradFill>
          <a:gsLst>
            <a:gs pos="0">
              <a:srgbClr val="B1DDFF"/>
            </a:gs>
            <a:gs pos="100000">
              <a:srgbClr val="CBE8FE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2">
              <a:alphaModFix amt="12000"/>
            </a:blip>
            <a:tile algn="tl" flip="none" tx="-368300" sx="64000" ty="203200" sy="64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</a:t>
            </a:r>
            <a:endParaRPr/>
          </a:p>
        </p:txBody>
      </p:sp>
      <p:sp>
        <p:nvSpPr>
          <p:cNvPr id="43" name="Google Shape;43;p11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dk2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11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11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6" name="Google Shape;46;p11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47" name="Google Shape;47;p11"/>
            <p:cNvCxnSpPr/>
            <p:nvPr/>
          </p:nvCxnSpPr>
          <p:spPr>
            <a:xfrm>
              <a:off x="5318306" y="1386268"/>
              <a:ext cx="0" cy="64008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D3E9F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8" name="Google Shape;48;p11"/>
            <p:cNvCxnSpPr/>
            <p:nvPr/>
          </p:nvCxnSpPr>
          <p:spPr>
            <a:xfrm>
              <a:off x="6885637" y="1386268"/>
              <a:ext cx="0" cy="64008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D3E9F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49" name="Google Shape;49;p11"/>
            <p:cNvCxnSpPr/>
            <p:nvPr/>
          </p:nvCxnSpPr>
          <p:spPr>
            <a:xfrm>
              <a:off x="5318306" y="2031563"/>
              <a:ext cx="1567331" cy="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D3E9F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50" name="Google Shape;50;p11"/>
          <p:cNvSpPr txBox="1"/>
          <p:nvPr>
            <p:ph type="ctrTitle"/>
          </p:nvPr>
        </p:nvSpPr>
        <p:spPr>
          <a:xfrm>
            <a:off x="1561708" y="2091263"/>
            <a:ext cx="9068586" cy="25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Century Gothic"/>
              <a:buNone/>
              <a:defRPr b="0" sz="7200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" type="subTitle"/>
          </p:nvPr>
        </p:nvSpPr>
        <p:spPr>
          <a:xfrm>
            <a:off x="1562100" y="4682062"/>
            <a:ext cx="9070848" cy="4572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52" name="Google Shape;52;p11"/>
          <p:cNvSpPr txBox="1"/>
          <p:nvPr>
            <p:ph idx="10" type="dt"/>
          </p:nvPr>
        </p:nvSpPr>
        <p:spPr>
          <a:xfrm>
            <a:off x="5318760" y="1341255"/>
            <a:ext cx="1554480" cy="52721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1" type="ftr"/>
          </p:nvPr>
        </p:nvSpPr>
        <p:spPr>
          <a:xfrm>
            <a:off x="1453896" y="5212080"/>
            <a:ext cx="59055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12" type="sldNum"/>
          </p:nvPr>
        </p:nvSpPr>
        <p:spPr>
          <a:xfrm>
            <a:off x="8606919" y="5212080"/>
            <a:ext cx="2111881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bg>
      <p:bgPr>
        <a:gradFill>
          <a:gsLst>
            <a:gs pos="0">
              <a:srgbClr val="B0DBFF"/>
            </a:gs>
            <a:gs pos="100000">
              <a:srgbClr val="CBE8FE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rotWithShape="1">
            <a:blip r:embed="rId2">
              <a:alphaModFix amt="12000"/>
            </a:blip>
            <a:tile algn="tl" flip="none" tx="-368300" sx="64000" ty="203200" sy="64000"/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N" sz="18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</a:t>
            </a:r>
            <a:endParaRPr/>
          </a:p>
        </p:txBody>
      </p:sp>
      <p:sp>
        <p:nvSpPr>
          <p:cNvPr id="57" name="Google Shape;57;p14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dk2"/>
          </a:solidFill>
          <a:ln>
            <a:noFill/>
          </a:ln>
          <a:effectLst>
            <a:outerShdw blurRad="50800" rotWithShape="0" algn="ctr">
              <a:srgbClr val="000000">
                <a:alpha val="65882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4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cap="sq" cmpd="sng" w="9525">
            <a:solidFill>
              <a:schemeClr val="l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0" name="Google Shape;60;p14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61" name="Google Shape;61;p14"/>
            <p:cNvCxnSpPr/>
            <p:nvPr/>
          </p:nvCxnSpPr>
          <p:spPr>
            <a:xfrm>
              <a:off x="5318306" y="1386268"/>
              <a:ext cx="0" cy="64008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D3E9F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2" name="Google Shape;62;p14"/>
            <p:cNvCxnSpPr/>
            <p:nvPr/>
          </p:nvCxnSpPr>
          <p:spPr>
            <a:xfrm>
              <a:off x="6885637" y="1386268"/>
              <a:ext cx="0" cy="64008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D3E9F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3" name="Google Shape;63;p14"/>
            <p:cNvCxnSpPr/>
            <p:nvPr/>
          </p:nvCxnSpPr>
          <p:spPr>
            <a:xfrm>
              <a:off x="5318306" y="2031563"/>
              <a:ext cx="1567331" cy="0"/>
            </a:xfrm>
            <a:prstGeom prst="straightConnector1">
              <a:avLst/>
            </a:prstGeom>
            <a:solidFill>
              <a:srgbClr val="262626"/>
            </a:solidFill>
            <a:ln cap="flat" cmpd="sng" w="9525">
              <a:solidFill>
                <a:srgbClr val="D3E9F3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64" name="Google Shape;64;p14"/>
          <p:cNvSpPr txBox="1"/>
          <p:nvPr>
            <p:ph type="title"/>
          </p:nvPr>
        </p:nvSpPr>
        <p:spPr>
          <a:xfrm>
            <a:off x="1563623" y="2094309"/>
            <a:ext cx="9070848" cy="2587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200"/>
              <a:buFont typeface="Century Gothic"/>
              <a:buNone/>
              <a:defRPr sz="7200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1563624" y="4682062"/>
            <a:ext cx="907084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66" name="Google Shape;66;p14"/>
          <p:cNvSpPr txBox="1"/>
          <p:nvPr>
            <p:ph idx="10" type="dt"/>
          </p:nvPr>
        </p:nvSpPr>
        <p:spPr>
          <a:xfrm>
            <a:off x="5321808" y="1344502"/>
            <a:ext cx="1554480" cy="53035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3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1" type="ftr"/>
          </p:nvPr>
        </p:nvSpPr>
        <p:spPr>
          <a:xfrm>
            <a:off x="1453896" y="5212080"/>
            <a:ext cx="5907024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12" type="sldNum"/>
          </p:nvPr>
        </p:nvSpPr>
        <p:spPr>
          <a:xfrm>
            <a:off x="8604504" y="5212080"/>
            <a:ext cx="2112264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1066800" y="2103120"/>
            <a:ext cx="475488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 sz="1800"/>
            </a:lvl1pPr>
            <a:lvl2pPr indent="-3302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/>
            </a:lvl2pPr>
            <a:lvl3pPr indent="-3175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3pPr>
            <a:lvl4pPr indent="-3175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9pPr>
          </a:lstStyle>
          <a:p/>
        </p:txBody>
      </p:sp>
      <p:sp>
        <p:nvSpPr>
          <p:cNvPr id="72" name="Google Shape;72;p15"/>
          <p:cNvSpPr txBox="1"/>
          <p:nvPr>
            <p:ph idx="2" type="body"/>
          </p:nvPr>
        </p:nvSpPr>
        <p:spPr>
          <a:xfrm>
            <a:off x="6370320" y="2103120"/>
            <a:ext cx="4754880" cy="37490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 sz="1800"/>
            </a:lvl1pPr>
            <a:lvl2pPr indent="-3302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/>
            </a:lvl2pPr>
            <a:lvl3pPr indent="-3175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3pPr>
            <a:lvl4pPr indent="-3175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9pPr>
          </a:lstStyle>
          <a:p/>
        </p:txBody>
      </p:sp>
      <p:sp>
        <p:nvSpPr>
          <p:cNvPr id="73" name="Google Shape;73;p15"/>
          <p:cNvSpPr txBox="1"/>
          <p:nvPr>
            <p:ph idx="10" type="dt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1" type="ftr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2" type="sldNum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1069848" y="2074334"/>
            <a:ext cx="47548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0" sz="1800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9" name="Google Shape;79;p16"/>
          <p:cNvSpPr txBox="1"/>
          <p:nvPr>
            <p:ph idx="2" type="body"/>
          </p:nvPr>
        </p:nvSpPr>
        <p:spPr>
          <a:xfrm>
            <a:off x="1069848" y="2755898"/>
            <a:ext cx="4754880" cy="32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 sz="1800"/>
            </a:lvl1pPr>
            <a:lvl2pPr indent="-3302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/>
            </a:lvl2pPr>
            <a:lvl3pPr indent="-3175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3pPr>
            <a:lvl4pPr indent="-3175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9pPr>
          </a:lstStyle>
          <a:p/>
        </p:txBody>
      </p:sp>
      <p:sp>
        <p:nvSpPr>
          <p:cNvPr id="80" name="Google Shape;80;p16"/>
          <p:cNvSpPr txBox="1"/>
          <p:nvPr>
            <p:ph idx="3" type="body"/>
          </p:nvPr>
        </p:nvSpPr>
        <p:spPr>
          <a:xfrm>
            <a:off x="6373368" y="2074334"/>
            <a:ext cx="475488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0" sz="18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81" name="Google Shape;81;p16"/>
          <p:cNvSpPr txBox="1"/>
          <p:nvPr>
            <p:ph idx="4" type="body"/>
          </p:nvPr>
        </p:nvSpPr>
        <p:spPr>
          <a:xfrm>
            <a:off x="6373368" y="2756581"/>
            <a:ext cx="4754880" cy="32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 sz="1800"/>
            </a:lvl1pPr>
            <a:lvl2pPr indent="-3302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/>
            </a:lvl2pPr>
            <a:lvl3pPr indent="-3175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3pPr>
            <a:lvl4pPr indent="-3175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9pPr>
          </a:lstStyle>
          <a:p/>
        </p:txBody>
      </p:sp>
      <p:sp>
        <p:nvSpPr>
          <p:cNvPr id="82" name="Google Shape;82;p16"/>
          <p:cNvSpPr txBox="1"/>
          <p:nvPr>
            <p:ph idx="10" type="dt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1" type="ftr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6"/>
          <p:cNvSpPr txBox="1"/>
          <p:nvPr>
            <p:ph idx="12" type="sldNum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7"/>
          <p:cNvSpPr txBox="1"/>
          <p:nvPr>
            <p:ph idx="10" type="dt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7"/>
          <p:cNvSpPr txBox="1"/>
          <p:nvPr>
            <p:ph idx="11" type="ftr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7"/>
          <p:cNvSpPr txBox="1"/>
          <p:nvPr>
            <p:ph idx="12" type="sldNum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>
            <p:ph idx="10" type="dt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8"/>
          <p:cNvSpPr txBox="1"/>
          <p:nvPr>
            <p:ph idx="11" type="ftr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8"/>
          <p:cNvSpPr txBox="1"/>
          <p:nvPr>
            <p:ph idx="12" type="sldNum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89803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19"/>
          <p:cNvSpPr txBox="1"/>
          <p:nvPr>
            <p:ph type="title"/>
          </p:nvPr>
        </p:nvSpPr>
        <p:spPr>
          <a:xfrm>
            <a:off x="9296400" y="607392"/>
            <a:ext cx="2430780" cy="16459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Century Gothic"/>
              <a:buNone/>
              <a:defRPr b="0" sz="2800" cap="non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685800" y="609600"/>
            <a:ext cx="7772400" cy="53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9250" lvl="0" marL="4572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900"/>
              <a:buChar char="•"/>
              <a:defRPr sz="1900"/>
            </a:lvl1pPr>
            <a:lvl2pPr indent="-3302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/>
            </a:lvl2pPr>
            <a:lvl3pPr indent="-3175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3pPr>
            <a:lvl4pPr indent="-3175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4pPr>
            <a:lvl5pPr indent="-3175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5pPr>
            <a:lvl6pPr indent="-3175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6pPr>
            <a:lvl7pPr indent="-3175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7pPr>
            <a:lvl8pPr indent="-3175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8pPr>
            <a:lvl9pPr indent="-3175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 sz="1400"/>
            </a:lvl9pPr>
          </a:lstStyle>
          <a:p/>
        </p:txBody>
      </p:sp>
      <p:sp>
        <p:nvSpPr>
          <p:cNvPr id="98" name="Google Shape;98;p19"/>
          <p:cNvSpPr txBox="1"/>
          <p:nvPr>
            <p:ph idx="2" type="body"/>
          </p:nvPr>
        </p:nvSpPr>
        <p:spPr>
          <a:xfrm>
            <a:off x="9296400" y="2286000"/>
            <a:ext cx="2430780" cy="35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9" name="Google Shape;99;p1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cap="sq" cmpd="sng" w="9525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9"/>
          <p:cNvSpPr txBox="1"/>
          <p:nvPr>
            <p:ph idx="10" type="dt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9"/>
          <p:cNvSpPr txBox="1"/>
          <p:nvPr>
            <p:ph idx="11" type="ftr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9"/>
          <p:cNvSpPr txBox="1"/>
          <p:nvPr>
            <p:ph idx="12" type="sldNum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algn="r">
              <a:spcBef>
                <a:spcPts val="0"/>
              </a:spcBef>
              <a:buNone/>
              <a:defRPr b="0" i="0" sz="1000" u="none" cap="none" strike="noStrike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10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i="0" sz="4800" u="none" cap="none" strike="noStrik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10"/>
          <p:cNvSpPr txBox="1"/>
          <p:nvPr>
            <p:ph idx="1" type="body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9" name="Google Shape;9;p10"/>
          <p:cNvSpPr txBox="1"/>
          <p:nvPr>
            <p:ph idx="10" type="dt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0" name="Google Shape;10;p10"/>
          <p:cNvSpPr txBox="1"/>
          <p:nvPr>
            <p:ph idx="11" type="ftr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1" name="Google Shape;11;p10"/>
          <p:cNvSpPr txBox="1"/>
          <p:nvPr>
            <p:ph idx="12" type="sldNum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12" name="Google Shape;12;p10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3F3F3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9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Century Gothic"/>
              <a:buNone/>
              <a:defRPr b="0" i="0" sz="4800" u="none" cap="none" strike="noStrike"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0" name="Google Shape;30;p9"/>
          <p:cNvSpPr txBox="1"/>
          <p:nvPr>
            <p:ph idx="1" type="body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1" name="Google Shape;31;p9"/>
          <p:cNvSpPr txBox="1"/>
          <p:nvPr>
            <p:ph idx="10" type="dt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2" name="Google Shape;32;p9"/>
          <p:cNvSpPr txBox="1"/>
          <p:nvPr>
            <p:ph idx="11" type="ftr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3" name="Google Shape;33;p9"/>
          <p:cNvSpPr txBox="1"/>
          <p:nvPr>
            <p:ph idx="12" type="sldNum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rgbClr val="FEFEFE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  <p:sp>
        <p:nvSpPr>
          <p:cNvPr id="34" name="Google Shape;34;p9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cap="sq" cmpd="sng" w="9525">
            <a:solidFill>
              <a:srgbClr val="FEFE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5.gif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Relationship Id="rId4" Type="http://schemas.openxmlformats.org/officeDocument/2006/relationships/image" Target="../media/image7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"/>
          <p:cNvSpPr txBox="1"/>
          <p:nvPr>
            <p:ph type="ctrTitle"/>
          </p:nvPr>
        </p:nvSpPr>
        <p:spPr>
          <a:xfrm>
            <a:off x="232012" y="450376"/>
            <a:ext cx="11395881" cy="640762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83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7462"/>
              <a:buFont typeface="Century Gothic"/>
              <a:buNone/>
            </a:pPr>
            <a:br>
              <a:rPr lang="en-IN"/>
            </a:br>
            <a:br>
              <a:rPr lang="en-IN"/>
            </a:br>
            <a:r>
              <a:rPr lang="en-IN" sz="4700">
                <a:latin typeface="Century Gothic"/>
                <a:ea typeface="Century Gothic"/>
                <a:cs typeface="Century Gothic"/>
                <a:sym typeface="Century Gothic"/>
              </a:rPr>
              <a:t>PAPER VIII- MODULE 1B</a:t>
            </a:r>
            <a:br>
              <a:rPr lang="en-IN" sz="4700">
                <a:latin typeface="Century Gothic"/>
                <a:ea typeface="Century Gothic"/>
                <a:cs typeface="Century Gothic"/>
                <a:sym typeface="Century Gothic"/>
              </a:rPr>
            </a:br>
            <a:br>
              <a:rPr lang="en-IN" sz="6000"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en-IN" sz="6000">
                <a:latin typeface="Century Gothic"/>
                <a:ea typeface="Century Gothic"/>
                <a:cs typeface="Century Gothic"/>
                <a:sym typeface="Century Gothic"/>
              </a:rPr>
              <a:t>शीत युद्धकालीन संघर्ष</a:t>
            </a:r>
            <a:br>
              <a:rPr lang="en-IN" sz="6000">
                <a:latin typeface="Century Gothic"/>
                <a:ea typeface="Century Gothic"/>
                <a:cs typeface="Century Gothic"/>
                <a:sym typeface="Century Gothic"/>
              </a:rPr>
            </a:br>
            <a:br>
              <a:rPr lang="en-IN" sz="6000"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lang="en-IN" sz="6000">
                <a:latin typeface="Century Gothic"/>
                <a:ea typeface="Century Gothic"/>
                <a:cs typeface="Century Gothic"/>
                <a:sym typeface="Century Gothic"/>
              </a:rPr>
              <a:t>- जर्मनी, कोरिया , क्युबा </a:t>
            </a:r>
            <a:br>
              <a:rPr lang="en-IN" sz="6700">
                <a:latin typeface="Century Gothic"/>
                <a:ea typeface="Century Gothic"/>
                <a:cs typeface="Century Gothic"/>
                <a:sym typeface="Century Gothic"/>
              </a:rPr>
            </a:br>
            <a:br>
              <a:rPr lang="en-IN" sz="6700"/>
            </a:br>
            <a:endParaRPr sz="67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Century Gothic"/>
              <a:buNone/>
            </a:pPr>
            <a:r>
              <a:rPr lang="en-IN"/>
              <a:t>१. जर्मनी  </a:t>
            </a:r>
            <a:br>
              <a:rPr lang="en-IN"/>
            </a:br>
            <a:endParaRPr/>
          </a:p>
        </p:txBody>
      </p:sp>
      <p:pic>
        <p:nvPicPr>
          <p:cNvPr id="134" name="Google Shape;134;p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55761" y="1328394"/>
            <a:ext cx="9280478" cy="52220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Century Gothic"/>
              <a:buNone/>
            </a:pPr>
            <a:r>
              <a:rPr lang="en-IN"/>
              <a:t>१. जर्मनी  </a:t>
            </a:r>
            <a:br>
              <a:rPr lang="en-IN"/>
            </a:br>
            <a:endParaRPr/>
          </a:p>
        </p:txBody>
      </p:sp>
      <p:sp>
        <p:nvSpPr>
          <p:cNvPr id="140" name="Google Shape;140;p3"/>
          <p:cNvSpPr txBox="1"/>
          <p:nvPr>
            <p:ph idx="1" type="body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03200" lvl="0" marL="1828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IN" sz="3200"/>
              <a:t>जर्मनीचे विभाजन व प्रशासन 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None/>
            </a:pPr>
            <a:r>
              <a:t/>
            </a:r>
            <a:endParaRPr sz="3200"/>
          </a:p>
          <a:p>
            <a:pPr indent="-203200" lvl="0" marL="18288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Char char="•"/>
            </a:pPr>
            <a:r>
              <a:rPr lang="en-IN" sz="3200"/>
              <a:t>मार्शल योजना व ट्रुमन सिद्धांत 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None/>
            </a:pPr>
            <a:r>
              <a:t/>
            </a:r>
            <a:endParaRPr sz="3200"/>
          </a:p>
          <a:p>
            <a:pPr indent="-203200" lvl="0" marL="18288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Char char="•"/>
            </a:pPr>
            <a:r>
              <a:rPr lang="en-IN" sz="3200"/>
              <a:t>बर्लिन नाकेबंदी (१९४८-४९)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None/>
            </a:pPr>
            <a:r>
              <a:t/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None/>
            </a:pPr>
            <a:r>
              <a:rPr lang="en-IN" sz="3200"/>
              <a:t>* बर्लिन भींत १९६२</a:t>
            </a:r>
            <a:endParaRPr/>
          </a:p>
          <a:p>
            <a:pPr indent="-68579" lvl="0" marL="18288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Century Gothic"/>
              <a:buNone/>
            </a:pPr>
            <a:br>
              <a:rPr lang="en-IN"/>
            </a:br>
            <a:r>
              <a:rPr lang="en-IN"/>
              <a:t>२. कोरिया </a:t>
            </a:r>
            <a:br>
              <a:rPr lang="en-IN"/>
            </a:br>
            <a:br>
              <a:rPr lang="en-IN"/>
            </a:br>
            <a:endParaRPr/>
          </a:p>
        </p:txBody>
      </p:sp>
      <p:pic>
        <p:nvPicPr>
          <p:cNvPr id="146" name="Google Shape;146;p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5081" y="1328395"/>
            <a:ext cx="5803707" cy="52475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55391" y="1328394"/>
            <a:ext cx="5371528" cy="52475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5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Century Gothic"/>
              <a:buNone/>
            </a:pPr>
            <a:br>
              <a:rPr lang="en-IN"/>
            </a:br>
            <a:r>
              <a:rPr lang="en-IN"/>
              <a:t>२. कोरिया </a:t>
            </a:r>
            <a:br>
              <a:rPr lang="en-IN"/>
            </a:br>
            <a:br>
              <a:rPr lang="en-IN"/>
            </a:br>
            <a:endParaRPr/>
          </a:p>
        </p:txBody>
      </p:sp>
      <p:sp>
        <p:nvSpPr>
          <p:cNvPr id="153" name="Google Shape;153;p5"/>
          <p:cNvSpPr txBox="1"/>
          <p:nvPr>
            <p:ph idx="1" type="body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187960" lvl="0" marL="1828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IN" sz="3200"/>
              <a:t>उत्तर कोरियाचा दक्षिण कोरियावर हल्ला - जुन १९५०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sz="3200"/>
          </a:p>
          <a:p>
            <a:pPr indent="-187960" lvl="0" marL="18288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ct val="100000"/>
              <a:buChar char="•"/>
            </a:pPr>
            <a:r>
              <a:rPr lang="en-IN" sz="3200"/>
              <a:t>साम्यवादी चीन व रशियाचा उत्तर कोरियाला पाठिंबा 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sz="3200"/>
          </a:p>
          <a:p>
            <a:pPr indent="-187960" lvl="0" marL="18288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ct val="100000"/>
              <a:buChar char="•"/>
            </a:pPr>
            <a:r>
              <a:rPr lang="en-IN" sz="3200"/>
              <a:t>अमेरिकेचा दक्षिण कोरियाला पाठिंबा 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ct val="100000"/>
              <a:buNone/>
            </a:pPr>
            <a:r>
              <a:rPr lang="en-IN" sz="3200"/>
              <a:t>* युनोचे सैन्य कोरियात - दक्षिण कोरियाचा उत्तरेवर हल्ला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ct val="100000"/>
              <a:buNone/>
            </a:pPr>
            <a:r>
              <a:rPr lang="en-IN" sz="3200"/>
              <a:t>                               - शेवट १९५३</a:t>
            </a:r>
            <a:endParaRPr/>
          </a:p>
          <a:p>
            <a:pPr indent="0" lvl="0" marL="18288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sz="3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"/>
          <p:cNvSpPr txBox="1"/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Century Gothic"/>
              <a:buNone/>
            </a:pPr>
            <a:br>
              <a:rPr lang="en-IN"/>
            </a:br>
            <a:br>
              <a:rPr lang="en-IN"/>
            </a:br>
            <a:r>
              <a:rPr lang="en-IN"/>
              <a:t>३. क्युबा </a:t>
            </a:r>
            <a:br>
              <a:rPr lang="en-IN"/>
            </a:br>
            <a:br>
              <a:rPr lang="en-IN"/>
            </a:br>
            <a:br>
              <a:rPr lang="en-IN"/>
            </a:br>
            <a:endParaRPr/>
          </a:p>
        </p:txBody>
      </p:sp>
      <p:pic>
        <p:nvPicPr>
          <p:cNvPr id="159" name="Google Shape;159;p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7645" y="1583140"/>
            <a:ext cx="6025734" cy="5025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73884" y="1583140"/>
            <a:ext cx="5495430" cy="50257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"/>
          <p:cNvSpPr txBox="1"/>
          <p:nvPr>
            <p:ph type="title"/>
          </p:nvPr>
        </p:nvSpPr>
        <p:spPr>
          <a:xfrm>
            <a:off x="1066800" y="341194"/>
            <a:ext cx="10058400" cy="167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Century Gothic"/>
              <a:buNone/>
            </a:pPr>
            <a:br>
              <a:rPr lang="en-IN"/>
            </a:br>
            <a:br>
              <a:rPr lang="en-IN"/>
            </a:br>
            <a:r>
              <a:rPr lang="en-IN"/>
              <a:t>३. क्युबा </a:t>
            </a:r>
            <a:br>
              <a:rPr lang="en-IN"/>
            </a:br>
            <a:br>
              <a:rPr lang="en-IN"/>
            </a:br>
            <a:br>
              <a:rPr lang="en-IN"/>
            </a:br>
            <a:endParaRPr/>
          </a:p>
        </p:txBody>
      </p:sp>
      <p:sp>
        <p:nvSpPr>
          <p:cNvPr id="166" name="Google Shape;166;p7"/>
          <p:cNvSpPr txBox="1"/>
          <p:nvPr>
            <p:ph idx="1" type="body"/>
          </p:nvPr>
        </p:nvSpPr>
        <p:spPr>
          <a:xfrm>
            <a:off x="1066800" y="1787857"/>
            <a:ext cx="10058400" cy="472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3200" lvl="0" marL="1828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IN" sz="3200"/>
              <a:t>फिडेल कॅस्ट्रोचे साम्यवादी सरकार १९५९ मध्ये सत्तेवर आले –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None/>
            </a:pPr>
            <a:r>
              <a:rPr lang="en-IN" sz="3200"/>
              <a:t>  सोव्हिएत रशियाशी आर्थिक कराराची सुरुवात 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None/>
            </a:pPr>
            <a:r>
              <a:t/>
            </a:r>
            <a:endParaRPr sz="3200"/>
          </a:p>
          <a:p>
            <a:pPr indent="-203200" lvl="0" marL="18288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Char char="•"/>
            </a:pPr>
            <a:r>
              <a:rPr lang="en-IN" sz="3200"/>
              <a:t>१९६१ मध्ये अमेरिका - क्युबा यांच्यात तणाव 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None/>
            </a:pPr>
            <a:r>
              <a:t/>
            </a:r>
            <a:endParaRPr sz="3200"/>
          </a:p>
          <a:p>
            <a:pPr indent="-203200" lvl="0" marL="18288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Char char="•"/>
            </a:pPr>
            <a:r>
              <a:rPr lang="en-IN" sz="3200"/>
              <a:t>केनेडी सरकारचा क्युबावर हल्ला करण्याचा निर्णय (बे ऑफ 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None/>
            </a:pPr>
            <a:r>
              <a:rPr lang="en-IN" sz="3200"/>
              <a:t>  पिग्स) एप्रिल १९६१ व अपयश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"/>
          <p:cNvSpPr txBox="1"/>
          <p:nvPr>
            <p:ph type="title"/>
          </p:nvPr>
        </p:nvSpPr>
        <p:spPr>
          <a:xfrm>
            <a:off x="1066800" y="341194"/>
            <a:ext cx="10058400" cy="167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4800"/>
              <a:buFont typeface="Century Gothic"/>
              <a:buNone/>
            </a:pPr>
            <a:br>
              <a:rPr lang="en-IN"/>
            </a:br>
            <a:br>
              <a:rPr lang="en-IN"/>
            </a:br>
            <a:r>
              <a:rPr lang="en-IN"/>
              <a:t>३. क्युबा </a:t>
            </a:r>
            <a:br>
              <a:rPr lang="en-IN"/>
            </a:br>
            <a:br>
              <a:rPr lang="en-IN"/>
            </a:br>
            <a:br>
              <a:rPr lang="en-IN"/>
            </a:br>
            <a:endParaRPr/>
          </a:p>
        </p:txBody>
      </p:sp>
      <p:sp>
        <p:nvSpPr>
          <p:cNvPr id="172" name="Google Shape;172;p8"/>
          <p:cNvSpPr txBox="1"/>
          <p:nvPr>
            <p:ph idx="1" type="body"/>
          </p:nvPr>
        </p:nvSpPr>
        <p:spPr>
          <a:xfrm>
            <a:off x="450376" y="1555844"/>
            <a:ext cx="11273051" cy="51997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03200" lvl="0" marL="1828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Char char="•"/>
            </a:pPr>
            <a:r>
              <a:rPr lang="en-IN" sz="3200"/>
              <a:t>रशियाची क्युबाला मिसाइल प्रक्षेपण तळाच्या बांधकामासाठी मदत –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None/>
            </a:pPr>
            <a:r>
              <a:rPr lang="en-IN" sz="3200"/>
              <a:t> दि. १६ ऑक्टोबर १९६२ रोजी अमेरिकेला या तळांची निश्चित माहिती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None/>
            </a:pPr>
            <a:r>
              <a:t/>
            </a:r>
            <a:endParaRPr sz="3200"/>
          </a:p>
          <a:p>
            <a:pPr indent="-203200" lvl="0" marL="18288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Char char="•"/>
            </a:pPr>
            <a:r>
              <a:rPr lang="en-IN" sz="3200"/>
              <a:t>क्युबाची नाविक कोंडी 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None/>
            </a:pPr>
            <a:r>
              <a:t/>
            </a:r>
            <a:endParaRPr sz="3200"/>
          </a:p>
          <a:p>
            <a:pPr indent="-203200" lvl="0" marL="18288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Char char="•"/>
            </a:pPr>
            <a:r>
              <a:rPr lang="en-IN" sz="3200"/>
              <a:t>युनोचे अमेरिका व रशिया यांना शांततेचे आवाहन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None/>
            </a:pPr>
            <a:r>
              <a:rPr lang="en-IN" sz="3200"/>
              <a:t> </a:t>
            </a:r>
            <a:endParaRPr sz="3200"/>
          </a:p>
          <a:p>
            <a:pPr indent="0" lvl="0" marL="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3200"/>
              <a:buNone/>
            </a:pPr>
            <a:r>
              <a:rPr lang="en-IN" sz="3200"/>
              <a:t>* रशियाची माघार व अमेरिकेकडून शांतता - २७ ऑक्टोबर १९६२</a:t>
            </a:r>
            <a:endParaRPr/>
          </a:p>
          <a:p>
            <a:pPr indent="-68579" lvl="0" marL="182880" rtl="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avon">
  <a:themeElements>
    <a:clrScheme name="Savon">
      <a:dk1>
        <a:srgbClr val="000000"/>
      </a:dk1>
      <a:lt1>
        <a:srgbClr val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avon">
  <a:themeElements>
    <a:clrScheme name="Savon">
      <a:dk1>
        <a:srgbClr val="000000"/>
      </a:dk1>
      <a:lt1>
        <a:srgbClr val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2020-08-01T13:13:25Z</dcterms:created>
  <dc:creator>JATF</dc:creator>
</cp:coreProperties>
</file>