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28" r:id="rId1"/>
  </p:sldMasterIdLst>
  <p:sldIdLst>
    <p:sldId id="256" r:id="rId2"/>
    <p:sldId id="257" r:id="rId3"/>
    <p:sldId id="262" r:id="rId4"/>
    <p:sldId id="258" r:id="rId5"/>
    <p:sldId id="263" r:id="rId6"/>
    <p:sldId id="259" r:id="rId7"/>
    <p:sldId id="264" r:id="rId8"/>
    <p:sldId id="260" r:id="rId9"/>
    <p:sldId id="265" r:id="rId10"/>
    <p:sldId id="261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90188271-C3A2-4A15-BC64-E73AF22E4E69}" type="datetimeFigureOut">
              <a:rPr lang="en-IN" smtClean="0"/>
              <a:pPr/>
              <a:t>07-08-2020</a:t>
            </a:fld>
            <a:endParaRPr lang="en-IN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0A116C-EF51-4454-8520-1C89184C0C42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586720547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188271-C3A2-4A15-BC64-E73AF22E4E69}" type="datetimeFigureOut">
              <a:rPr lang="en-IN" smtClean="0"/>
              <a:pPr/>
              <a:t>07-08-2020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0A116C-EF51-4454-8520-1C89184C0C42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474737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188271-C3A2-4A15-BC64-E73AF22E4E69}" type="datetimeFigureOut">
              <a:rPr lang="en-IN" smtClean="0"/>
              <a:pPr/>
              <a:t>07-08-2020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0A116C-EF51-4454-8520-1C89184C0C42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582212584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188271-C3A2-4A15-BC64-E73AF22E4E69}" type="datetimeFigureOut">
              <a:rPr lang="en-IN" smtClean="0"/>
              <a:pPr/>
              <a:t>07-08-2020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0A116C-EF51-4454-8520-1C89184C0C42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594597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0188271-C3A2-4A15-BC64-E73AF22E4E69}" type="datetimeFigureOut">
              <a:rPr lang="en-IN" smtClean="0"/>
              <a:pPr/>
              <a:t>07-08-2020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0A116C-EF51-4454-8520-1C89184C0C42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046980457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188271-C3A2-4A15-BC64-E73AF22E4E69}" type="datetimeFigureOut">
              <a:rPr lang="en-IN" smtClean="0"/>
              <a:pPr/>
              <a:t>07-08-2020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0A116C-EF51-4454-8520-1C89184C0C42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524218162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188271-C3A2-4A15-BC64-E73AF22E4E69}" type="datetimeFigureOut">
              <a:rPr lang="en-IN" smtClean="0"/>
              <a:pPr/>
              <a:t>07-08-2020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0A116C-EF51-4454-8520-1C89184C0C42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051858164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188271-C3A2-4A15-BC64-E73AF22E4E69}" type="datetimeFigureOut">
              <a:rPr lang="en-IN" smtClean="0"/>
              <a:pPr/>
              <a:t>07-08-2020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0A116C-EF51-4454-8520-1C89184C0C42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108283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188271-C3A2-4A15-BC64-E73AF22E4E69}" type="datetimeFigureOut">
              <a:rPr lang="en-IN" smtClean="0"/>
              <a:pPr/>
              <a:t>07-08-2020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0A116C-EF51-4454-8520-1C89184C0C42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382114362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188271-C3A2-4A15-BC64-E73AF22E4E69}" type="datetimeFigureOut">
              <a:rPr lang="en-IN" smtClean="0"/>
              <a:pPr/>
              <a:t>07-08-2020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80A116C-EF51-4454-8520-1C89184C0C42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819269333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0188271-C3A2-4A15-BC64-E73AF22E4E69}" type="datetimeFigureOut">
              <a:rPr lang="en-IN" smtClean="0"/>
              <a:pPr/>
              <a:t>07-08-2020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80A116C-EF51-4454-8520-1C89184C0C42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700107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90188271-C3A2-4A15-BC64-E73AF22E4E69}" type="datetimeFigureOut">
              <a:rPr lang="en-IN" smtClean="0"/>
              <a:pPr/>
              <a:t>07-08-2020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F80A116C-EF51-4454-8520-1C89184C0C42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744696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729" r:id="rId1"/>
    <p:sldLayoutId id="2147484730" r:id="rId2"/>
    <p:sldLayoutId id="2147484731" r:id="rId3"/>
    <p:sldLayoutId id="2147484732" r:id="rId4"/>
    <p:sldLayoutId id="2147484733" r:id="rId5"/>
    <p:sldLayoutId id="2147484734" r:id="rId6"/>
    <p:sldLayoutId id="2147484735" r:id="rId7"/>
    <p:sldLayoutId id="2147484736" r:id="rId8"/>
    <p:sldLayoutId id="2147484737" r:id="rId9"/>
    <p:sldLayoutId id="2147484738" r:id="rId10"/>
    <p:sldLayoutId id="21474847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38626" y="753782"/>
            <a:ext cx="10175367" cy="5551483"/>
          </a:xfrm>
        </p:spPr>
        <p:txBody>
          <a:bodyPr/>
          <a:lstStyle/>
          <a:p>
            <a:r>
              <a:rPr lang="en-IN" sz="3200" b="1" dirty="0" smtClean="0"/>
              <a:t/>
            </a:r>
            <a:br>
              <a:rPr lang="en-IN" sz="3200" b="1" dirty="0" smtClean="0"/>
            </a:br>
            <a:r>
              <a:rPr lang="en-IN" sz="4800" b="1" dirty="0" smtClean="0"/>
              <a:t>PAPER VIII- MODULE 1A</a:t>
            </a:r>
            <a:r>
              <a:rPr lang="en-IN" sz="3200" b="1" dirty="0" smtClean="0"/>
              <a:t/>
            </a:r>
            <a:br>
              <a:rPr lang="en-IN" sz="3200" b="1" dirty="0" smtClean="0"/>
            </a:br>
            <a:r>
              <a:rPr lang="en-IN" sz="3200" b="1" dirty="0"/>
              <a:t/>
            </a:r>
            <a:br>
              <a:rPr lang="en-IN" sz="3200" b="1" dirty="0"/>
            </a:br>
            <a:r>
              <a:rPr lang="en-IN" b="1" dirty="0">
                <a:effectLst/>
              </a:rPr>
              <a:t>संरक्षण विषयक करार </a:t>
            </a:r>
            <a:r>
              <a:rPr lang="en-IN" sz="3200" b="1" dirty="0">
                <a:effectLst/>
              </a:rPr>
              <a:t/>
            </a:r>
            <a:br>
              <a:rPr lang="en-IN" sz="3200" b="1" dirty="0">
                <a:effectLst/>
              </a:rPr>
            </a:br>
            <a:endParaRPr lang="en-IN" sz="3200" b="1" dirty="0"/>
          </a:p>
        </p:txBody>
      </p:sp>
    </p:spTree>
    <p:extLst>
      <p:ext uri="{BB962C8B-B14F-4D97-AF65-F5344CB8AC3E}">
        <p14:creationId xmlns:p14="http://schemas.microsoft.com/office/powerpoint/2010/main" xmlns="" val="3304842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2948" y="642594"/>
            <a:ext cx="8682251" cy="1371600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वॉर्सा करार </a:t>
            </a:r>
            <a:r>
              <a:rPr lang="en-IN" sz="3600" b="1" dirty="0" smtClean="0"/>
              <a:t>- </a:t>
            </a:r>
            <a:r>
              <a:rPr lang="hi-IN" sz="3600" b="1" dirty="0"/>
              <a:t>१४ मे </a:t>
            </a:r>
            <a:r>
              <a:rPr lang="en-IN" sz="3600" b="1" dirty="0" smtClean="0"/>
              <a:t>१९५५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IN" sz="2400" b="1" dirty="0" smtClean="0"/>
          </a:p>
          <a:p>
            <a:pPr marL="0" indent="0">
              <a:buNone/>
            </a:pPr>
            <a:r>
              <a:rPr lang="en-IN" sz="2400" b="1" dirty="0" smtClean="0"/>
              <a:t>उद्दिष्ट्ये </a:t>
            </a:r>
            <a:endParaRPr lang="en-IN" sz="2400" b="1" dirty="0"/>
          </a:p>
          <a:p>
            <a:pPr marL="0" indent="0">
              <a:buNone/>
            </a:pPr>
            <a:r>
              <a:rPr lang="en-IN" sz="2400" dirty="0"/>
              <a:t>१. शांतता व सहकार्य प्रस्थापित करणे </a:t>
            </a:r>
          </a:p>
          <a:p>
            <a:pPr marL="0" indent="0">
              <a:buNone/>
            </a:pPr>
            <a:r>
              <a:rPr lang="en-IN" sz="2400" dirty="0"/>
              <a:t>२. परराष्ट्रीय हल्ला झाल्यास एकत्रित विरोध </a:t>
            </a:r>
          </a:p>
          <a:p>
            <a:pPr marL="0" indent="0">
              <a:buNone/>
            </a:pPr>
            <a:r>
              <a:rPr lang="en-IN" sz="2400" dirty="0"/>
              <a:t>३. आर्थिक सहकार्य </a:t>
            </a:r>
          </a:p>
          <a:p>
            <a:pPr marL="0" indent="0">
              <a:buNone/>
            </a:pPr>
            <a:r>
              <a:rPr lang="en-IN" sz="2400" dirty="0"/>
              <a:t>४. सांस्कृतिक सहकार्य </a:t>
            </a:r>
            <a:endParaRPr lang="en-IN" sz="2400" dirty="0" smtClean="0"/>
          </a:p>
          <a:p>
            <a:pPr marL="0" indent="0">
              <a:buNone/>
            </a:pPr>
            <a:endParaRPr lang="en-IN" sz="2400" dirty="0"/>
          </a:p>
          <a:p>
            <a:pPr marL="0" indent="0">
              <a:buNone/>
            </a:pPr>
            <a:r>
              <a:rPr lang="en-IN" sz="2400" b="1" dirty="0"/>
              <a:t>सदस्य देश </a:t>
            </a:r>
            <a:r>
              <a:rPr lang="en-IN" sz="2400" dirty="0"/>
              <a:t>- रशिया, अल्बानिया , बल्गेरिया , हंगेरी,</a:t>
            </a:r>
          </a:p>
          <a:p>
            <a:pPr marL="0" indent="0">
              <a:buNone/>
            </a:pPr>
            <a:r>
              <a:rPr lang="en-IN" sz="2400" dirty="0" smtClean="0"/>
              <a:t>                   पूर्व </a:t>
            </a:r>
            <a:r>
              <a:rPr lang="en-IN" sz="2400" dirty="0"/>
              <a:t>जर्मनी,पोलंड , रूमानिया , झेकोस्लोव्हाकिया</a:t>
            </a:r>
          </a:p>
          <a:p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0798" y="474330"/>
            <a:ext cx="1320706" cy="1570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85300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2948" y="642594"/>
            <a:ext cx="8682251" cy="1371600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वॉर्सा करार </a:t>
            </a:r>
            <a:r>
              <a:rPr lang="en-IN" sz="3600" b="1" dirty="0" smtClean="0"/>
              <a:t>- </a:t>
            </a:r>
            <a:r>
              <a:rPr lang="hi-IN" sz="3600" b="1" dirty="0"/>
              <a:t>१४ मे </a:t>
            </a:r>
            <a:r>
              <a:rPr lang="en-IN" sz="3600" b="1" dirty="0" smtClean="0"/>
              <a:t>१९५५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4519" y="1691349"/>
            <a:ext cx="5445457" cy="452578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0798" y="474330"/>
            <a:ext cx="1320706" cy="1570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00526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19" y="642594"/>
            <a:ext cx="8805081" cy="1371600"/>
          </a:xfrm>
        </p:spPr>
        <p:txBody>
          <a:bodyPr>
            <a:noAutofit/>
          </a:bodyPr>
          <a:lstStyle/>
          <a:p>
            <a:pPr algn="ctr"/>
            <a:r>
              <a:rPr lang="en-IN" sz="3200" b="1" dirty="0"/>
              <a:t>उत्तर अटलांटीक संघ (North Atlantic </a:t>
            </a:r>
            <a:r>
              <a:rPr lang="en-IN" sz="3200" b="1" dirty="0" smtClean="0"/>
              <a:t>Treaty Organisation </a:t>
            </a:r>
            <a:r>
              <a:rPr lang="en-IN" sz="3200" b="1" dirty="0"/>
              <a:t>, NATO नाटो , १९४९)</a:t>
            </a:r>
            <a:r>
              <a:rPr lang="en-IN" sz="3200" dirty="0"/>
              <a:t/>
            </a:r>
            <a:br>
              <a:rPr lang="en-IN" sz="3200" dirty="0"/>
            </a:b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319" y="1910686"/>
            <a:ext cx="11204812" cy="43945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2400" b="1" dirty="0"/>
              <a:t>पूर्वपिठीका</a:t>
            </a:r>
            <a:r>
              <a:rPr lang="en-IN" sz="2400" dirty="0"/>
              <a:t> </a:t>
            </a:r>
            <a:r>
              <a:rPr lang="en-IN" sz="2400" dirty="0" smtClean="0"/>
              <a:t>- दुसऱ्या </a:t>
            </a:r>
            <a:r>
              <a:rPr lang="en-IN" sz="2400" dirty="0"/>
              <a:t>महायुद्धाची अखेर *रशियाचे धोरण * मार्शल योजना * ट्रुमन सिद्धांत </a:t>
            </a:r>
          </a:p>
          <a:p>
            <a:pPr marL="0" indent="0">
              <a:buNone/>
            </a:pPr>
            <a:r>
              <a:rPr lang="en-IN" sz="2400" b="1" dirty="0"/>
              <a:t>स्थापना</a:t>
            </a:r>
            <a:r>
              <a:rPr lang="en-IN" sz="2400" dirty="0"/>
              <a:t> </a:t>
            </a:r>
            <a:r>
              <a:rPr lang="en-IN" sz="2400" dirty="0" smtClean="0"/>
              <a:t>- ४ </a:t>
            </a:r>
            <a:r>
              <a:rPr lang="en-IN" sz="2400" dirty="0"/>
              <a:t>एप्रिल १९४९ ब्रुसेल्स (बेल्जियम)</a:t>
            </a:r>
          </a:p>
          <a:p>
            <a:pPr marL="0" indent="0">
              <a:buNone/>
            </a:pPr>
            <a:r>
              <a:rPr lang="en-IN" sz="2400" b="1" dirty="0"/>
              <a:t>सहभागी राष्ट्रे </a:t>
            </a:r>
            <a:r>
              <a:rPr lang="en-IN" sz="2400" dirty="0"/>
              <a:t>- अमेरिका, कॅनडा, पोर्तुगाल,डेन्मार्क,आइसलँड, इटली ,नॉर्वे </a:t>
            </a:r>
          </a:p>
          <a:p>
            <a:pPr marL="0" indent="0">
              <a:buNone/>
            </a:pPr>
            <a:r>
              <a:rPr lang="en-IN" sz="2400" b="1" dirty="0"/>
              <a:t>उद्दिष्ट:</a:t>
            </a:r>
          </a:p>
          <a:p>
            <a:pPr marL="0" indent="0">
              <a:buNone/>
            </a:pPr>
            <a:r>
              <a:rPr lang="en-IN" sz="2400" dirty="0"/>
              <a:t>१. १४ कलमे, त्यातील ३ व ६ हि प्रमुख कलमे </a:t>
            </a:r>
          </a:p>
          <a:p>
            <a:pPr marL="0" indent="0">
              <a:buNone/>
            </a:pPr>
            <a:r>
              <a:rPr lang="en-IN" sz="2400" dirty="0"/>
              <a:t>२. सदस्य देशांपैकी एखाद्या राष्ट्रावरही आक्रमण झाले तरी त्याचा सर्वांनी एकत्रित मुकाबला करणे </a:t>
            </a:r>
          </a:p>
          <a:p>
            <a:pPr marL="0" indent="0">
              <a:buNone/>
            </a:pPr>
            <a:r>
              <a:rPr lang="en-IN" sz="2400" dirty="0"/>
              <a:t>३. युद्धकालीन करारांचा शेवट </a:t>
            </a:r>
          </a:p>
          <a:p>
            <a:pPr marL="0" indent="0">
              <a:buNone/>
            </a:pPr>
            <a:r>
              <a:rPr lang="en-IN" sz="2400" dirty="0"/>
              <a:t>४</a:t>
            </a:r>
            <a:r>
              <a:rPr lang="en-IN" sz="2400" dirty="0" smtClean="0"/>
              <a:t>. </a:t>
            </a:r>
            <a:r>
              <a:rPr lang="en-IN" sz="2400" dirty="0"/>
              <a:t>पश्चिम युरोपमधिल घडामोडींवर लक्ष ठेवणे </a:t>
            </a:r>
            <a:endParaRPr lang="en-IN" sz="2400" dirty="0" smtClean="0"/>
          </a:p>
          <a:p>
            <a:pPr marL="0" indent="0">
              <a:buNone/>
            </a:pPr>
            <a:r>
              <a:rPr lang="en-IN" sz="2400" dirty="0"/>
              <a:t>५</a:t>
            </a:r>
            <a:r>
              <a:rPr lang="en-IN" sz="2400" dirty="0" smtClean="0"/>
              <a:t>. </a:t>
            </a:r>
            <a:r>
              <a:rPr lang="en-IN" sz="2400" dirty="0"/>
              <a:t>अण्वस्त्र निर्मितीवर नियंत्रण </a:t>
            </a:r>
            <a:r>
              <a:rPr lang="en-IN" sz="2400" dirty="0" smtClean="0"/>
              <a:t>ठेवणे</a:t>
            </a:r>
            <a:endParaRPr lang="en-IN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1320" y="516549"/>
            <a:ext cx="1678674" cy="1256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38959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0119" y="642594"/>
            <a:ext cx="8805081" cy="1371600"/>
          </a:xfrm>
        </p:spPr>
        <p:txBody>
          <a:bodyPr>
            <a:noAutofit/>
          </a:bodyPr>
          <a:lstStyle/>
          <a:p>
            <a:pPr algn="ctr"/>
            <a:r>
              <a:rPr lang="en-IN" sz="3200" b="1" dirty="0"/>
              <a:t>उत्तर अटलांटीक संघ (North Atlantic </a:t>
            </a:r>
            <a:r>
              <a:rPr lang="en-IN" sz="3200" b="1" dirty="0" smtClean="0"/>
              <a:t>Treaty Organisation </a:t>
            </a:r>
            <a:r>
              <a:rPr lang="en-IN" sz="3200" b="1" dirty="0"/>
              <a:t>, NATO नाटो , १९४९)</a:t>
            </a:r>
            <a:r>
              <a:rPr lang="en-IN" sz="3200" dirty="0"/>
              <a:t/>
            </a:r>
            <a:br>
              <a:rPr lang="en-IN" sz="3200" dirty="0"/>
            </a:br>
            <a:endParaRPr lang="en-IN" sz="32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55939" y="1772777"/>
            <a:ext cx="8438939" cy="4544044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1320" y="516549"/>
            <a:ext cx="1678674" cy="1256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48957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404" y="642594"/>
            <a:ext cx="9526136" cy="1460526"/>
          </a:xfrm>
        </p:spPr>
        <p:txBody>
          <a:bodyPr>
            <a:normAutofit fontScale="90000"/>
          </a:bodyPr>
          <a:lstStyle/>
          <a:p>
            <a:pPr algn="ctr"/>
            <a:r>
              <a:rPr lang="en-IN" sz="3600" b="1" dirty="0"/>
              <a:t>मध्यवर्ती करार संघ (Central Treaty Organisation )</a:t>
            </a:r>
            <a:br>
              <a:rPr lang="en-IN" sz="3600" b="1" dirty="0"/>
            </a:br>
            <a:r>
              <a:rPr lang="en-IN" sz="3600" b="1" dirty="0"/>
              <a:t>CENTO - १९५८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3457" y="1992573"/>
            <a:ext cx="10251743" cy="409432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IN" sz="2400" b="1" dirty="0"/>
              <a:t>सहभागी राष्ट्र  </a:t>
            </a:r>
            <a:r>
              <a:rPr lang="en-IN" sz="2400" dirty="0"/>
              <a:t>- अमेरिका. तुर्कस्तान, पाकिस्तान, इराक, इराण </a:t>
            </a:r>
          </a:p>
          <a:p>
            <a:pPr marL="0" indent="0">
              <a:buNone/>
            </a:pPr>
            <a:r>
              <a:rPr lang="en-IN" sz="2400" b="1" dirty="0"/>
              <a:t>बगदाद करार </a:t>
            </a:r>
            <a:r>
              <a:rPr lang="en-IN" sz="2400" dirty="0"/>
              <a:t>- २४ फेब्रुवारी १९५५</a:t>
            </a:r>
          </a:p>
          <a:p>
            <a:pPr marL="0" indent="0">
              <a:buNone/>
            </a:pPr>
            <a:r>
              <a:rPr lang="en-IN" sz="2400" b="1" dirty="0"/>
              <a:t>उद्दिष्ट</a:t>
            </a:r>
            <a:r>
              <a:rPr lang="en-IN" sz="2400" dirty="0"/>
              <a:t> </a:t>
            </a:r>
          </a:p>
          <a:p>
            <a:pPr marL="0" indent="0">
              <a:buNone/>
            </a:pPr>
            <a:r>
              <a:rPr lang="en-IN" sz="2400" dirty="0"/>
              <a:t>१. साम्यवादाच्या विस्ताराला आळा घालणे </a:t>
            </a:r>
          </a:p>
          <a:p>
            <a:pPr marL="0" indent="0">
              <a:buNone/>
            </a:pPr>
            <a:r>
              <a:rPr lang="en-IN" sz="2400" dirty="0"/>
              <a:t>२. मध्यपूर्वेतील तेलसाठ्यांच्या संदर्भात नवे करार </a:t>
            </a:r>
          </a:p>
          <a:p>
            <a:pPr marL="0" indent="0">
              <a:buNone/>
            </a:pPr>
            <a:r>
              <a:rPr lang="en-IN" sz="2400" dirty="0"/>
              <a:t>३. रशियाच्या मध्यपूर्वेतील तळांना शह देणे </a:t>
            </a:r>
          </a:p>
          <a:p>
            <a:pPr marL="0" indent="0">
              <a:buNone/>
            </a:pPr>
            <a:endParaRPr lang="en-IN" sz="2400" dirty="0" smtClean="0"/>
          </a:p>
          <a:p>
            <a:pPr marL="0" indent="0">
              <a:buNone/>
            </a:pPr>
            <a:r>
              <a:rPr lang="en-IN" sz="2400" dirty="0" smtClean="0"/>
              <a:t>इजिप्तचा </a:t>
            </a:r>
            <a:r>
              <a:rPr lang="en-IN" sz="2400" dirty="0"/>
              <a:t>विरोध - अरब राष्ट्रवादाला धोका </a:t>
            </a:r>
          </a:p>
          <a:p>
            <a:pPr marL="0" indent="0">
              <a:buNone/>
            </a:pPr>
            <a:r>
              <a:rPr lang="en-IN" sz="2400" dirty="0"/>
              <a:t>१९५८ - बगदाद कराराचे रूपांतर CENTO मध्ये झाले व मुख्यालय तुर्कस्तान येथे ठेवण्यात आले</a:t>
            </a: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1141" y="531978"/>
            <a:ext cx="1377784" cy="1366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64667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404" y="642594"/>
            <a:ext cx="9526136" cy="1460526"/>
          </a:xfrm>
        </p:spPr>
        <p:txBody>
          <a:bodyPr>
            <a:normAutofit fontScale="90000"/>
          </a:bodyPr>
          <a:lstStyle/>
          <a:p>
            <a:pPr algn="ctr"/>
            <a:r>
              <a:rPr lang="en-IN" sz="3600" b="1" dirty="0"/>
              <a:t>मध्यवर्ती करार संघ (Central Treaty Organisation )</a:t>
            </a:r>
            <a:br>
              <a:rPr lang="en-IN" sz="3600" b="1" dirty="0"/>
            </a:br>
            <a:r>
              <a:rPr lang="en-IN" sz="3600" b="1" dirty="0"/>
              <a:t>CENTO - १९५८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05969" y="1980058"/>
            <a:ext cx="8931601" cy="4284264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1141" y="531978"/>
            <a:ext cx="1377784" cy="1366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93674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3767" y="642594"/>
            <a:ext cx="9362363" cy="1371600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अँन्झ्युस करार (ANZUS Pact ) </a:t>
            </a:r>
            <a:r>
              <a:rPr lang="en-IN" sz="3600" b="1" dirty="0" smtClean="0"/>
              <a:t>- १ </a:t>
            </a:r>
            <a:r>
              <a:rPr lang="en-IN" sz="3600" b="1" dirty="0"/>
              <a:t>सप्टेंबर </a:t>
            </a:r>
            <a:r>
              <a:rPr lang="en-IN" sz="3600" b="1" dirty="0" smtClean="0"/>
              <a:t>१९५१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60060"/>
            <a:ext cx="10058400" cy="519979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IN" sz="2600" dirty="0" smtClean="0"/>
          </a:p>
          <a:p>
            <a:pPr marL="0" indent="0">
              <a:buNone/>
            </a:pPr>
            <a:endParaRPr lang="en-IN" sz="2600" dirty="0" smtClean="0"/>
          </a:p>
          <a:p>
            <a:pPr marL="0" indent="0">
              <a:buNone/>
            </a:pPr>
            <a:r>
              <a:rPr lang="en-IN" sz="3100" dirty="0" smtClean="0"/>
              <a:t>* </a:t>
            </a:r>
            <a:r>
              <a:rPr lang="en-IN" sz="3100" dirty="0"/>
              <a:t>१९५० मध्ये कोरियन युद्धाची सुरुवात </a:t>
            </a:r>
          </a:p>
          <a:p>
            <a:pPr marL="0" indent="0">
              <a:buNone/>
            </a:pPr>
            <a:r>
              <a:rPr lang="en-IN" sz="3100" dirty="0"/>
              <a:t>* चीनमध्ये कम्युनिस्ट राजवटीची स्थापना </a:t>
            </a:r>
          </a:p>
          <a:p>
            <a:pPr marL="0" indent="0">
              <a:buNone/>
            </a:pPr>
            <a:r>
              <a:rPr lang="en-IN" sz="3100" dirty="0"/>
              <a:t>* व्हिएतनाममध्ये कम्युनिस्ट विचारसरणीचा प्रचार </a:t>
            </a:r>
          </a:p>
          <a:p>
            <a:pPr marL="0" indent="0">
              <a:buNone/>
            </a:pPr>
            <a:r>
              <a:rPr lang="en-IN" sz="3100" dirty="0"/>
              <a:t>*ऑस्ट्रेलिया व न्यूझीलंड मध्ये असुरक्षितता </a:t>
            </a:r>
          </a:p>
          <a:p>
            <a:pPr marL="0" indent="0">
              <a:buNone/>
            </a:pPr>
            <a:endParaRPr lang="en-IN" sz="3100" dirty="0" smtClean="0"/>
          </a:p>
          <a:p>
            <a:pPr marL="0" indent="0">
              <a:buNone/>
            </a:pPr>
            <a:r>
              <a:rPr lang="en-IN" sz="3100" dirty="0" smtClean="0"/>
              <a:t>करारातील </a:t>
            </a:r>
            <a:r>
              <a:rPr lang="en-IN" sz="3100" dirty="0"/>
              <a:t>देश - अमेरिका, ऑस्ट्रेलिया, </a:t>
            </a:r>
            <a:r>
              <a:rPr lang="en-IN" sz="3100" dirty="0" smtClean="0"/>
              <a:t>न्यूझिलंड</a:t>
            </a:r>
            <a:endParaRPr lang="en-IN" sz="3100" dirty="0"/>
          </a:p>
          <a:p>
            <a:pPr marL="0" indent="0">
              <a:buNone/>
            </a:pPr>
            <a:endParaRPr lang="en-IN" sz="3100" dirty="0"/>
          </a:p>
          <a:p>
            <a:pPr marL="0" indent="0">
              <a:buNone/>
            </a:pPr>
            <a:r>
              <a:rPr lang="en-IN" sz="3100" b="1" dirty="0"/>
              <a:t>कलमे </a:t>
            </a:r>
            <a:r>
              <a:rPr lang="en-IN" sz="3100" dirty="0"/>
              <a:t>- </a:t>
            </a:r>
          </a:p>
          <a:p>
            <a:pPr marL="0" indent="0">
              <a:buNone/>
            </a:pPr>
            <a:r>
              <a:rPr lang="en-IN" sz="3100" dirty="0"/>
              <a:t>* आर्थिक सहकार्य </a:t>
            </a:r>
          </a:p>
          <a:p>
            <a:pPr marL="0" indent="0">
              <a:buNone/>
            </a:pPr>
            <a:r>
              <a:rPr lang="en-IN" sz="3100" dirty="0"/>
              <a:t>* पॅसिफिक महासागरात असुरक्षितता  निर्माण झाल्यास ऐक्य </a:t>
            </a:r>
          </a:p>
          <a:p>
            <a:pPr marL="0" indent="0">
              <a:buNone/>
            </a:pPr>
            <a:r>
              <a:rPr lang="en-IN" sz="3100" dirty="0"/>
              <a:t>* लष्करी क्षमता वाढविणे</a:t>
            </a:r>
          </a:p>
          <a:p>
            <a:pPr marL="0" indent="0">
              <a:buNone/>
            </a:pPr>
            <a:endParaRPr lang="en-IN" sz="3100" dirty="0"/>
          </a:p>
          <a:p>
            <a:endParaRPr lang="en-IN" sz="31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5397" y="534561"/>
            <a:ext cx="1182805" cy="123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30111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3767" y="642594"/>
            <a:ext cx="9362363" cy="1371600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अँन्झ्युस करार (ANZUS Pact ) </a:t>
            </a:r>
            <a:r>
              <a:rPr lang="en-IN" sz="3600" b="1" dirty="0" smtClean="0"/>
              <a:t>- १ </a:t>
            </a:r>
            <a:r>
              <a:rPr lang="en-IN" sz="3600" b="1" dirty="0"/>
              <a:t>सप्टेंबर </a:t>
            </a:r>
            <a:r>
              <a:rPr lang="en-IN" sz="3600" b="1" dirty="0" smtClean="0"/>
              <a:t>१९५१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60060"/>
            <a:ext cx="10058400" cy="51997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sz="2600" dirty="0" smtClean="0"/>
          </a:p>
          <a:p>
            <a:pPr marL="0" indent="0">
              <a:buNone/>
            </a:pPr>
            <a:endParaRPr lang="en-IN" sz="2600" dirty="0" smtClean="0"/>
          </a:p>
          <a:p>
            <a:pPr marL="0" indent="0">
              <a:buNone/>
            </a:pPr>
            <a:endParaRPr lang="en-IN" sz="3100" dirty="0"/>
          </a:p>
          <a:p>
            <a:pPr marL="0" indent="0">
              <a:buNone/>
            </a:pPr>
            <a:endParaRPr lang="en-IN" sz="31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5397" y="534561"/>
            <a:ext cx="1182805" cy="123119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25169" y="1599059"/>
            <a:ext cx="6521301" cy="476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5895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9743" y="642594"/>
            <a:ext cx="9880979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en-IN" sz="3600" b="1" dirty="0"/>
              <a:t>आग्नेय आशियातील करार संघ (South East Asian Treaty Organisation - SEATO - 'सीटो ') १९५४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56096"/>
            <a:ext cx="10058400" cy="44355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IN" sz="2400" b="1" dirty="0" smtClean="0"/>
          </a:p>
          <a:p>
            <a:pPr marL="0" indent="0">
              <a:buNone/>
            </a:pPr>
            <a:r>
              <a:rPr lang="en-IN" sz="2400" b="1" dirty="0" smtClean="0"/>
              <a:t>उद्दिष्टे </a:t>
            </a:r>
            <a:endParaRPr lang="en-IN" sz="2400" b="1" dirty="0"/>
          </a:p>
          <a:p>
            <a:pPr marL="0" indent="0">
              <a:buNone/>
            </a:pPr>
            <a:r>
              <a:rPr lang="en-IN" sz="2400" dirty="0"/>
              <a:t>* आग्नेय आशियातील युरोपिय राष्ट्रांच्या कमी होणाऱ्या प्रभावाला रोखणे </a:t>
            </a:r>
          </a:p>
          <a:p>
            <a:pPr marL="0" indent="0">
              <a:buNone/>
            </a:pPr>
            <a:r>
              <a:rPr lang="en-IN" sz="2400" dirty="0"/>
              <a:t>* आर्थिक सहकार्य </a:t>
            </a:r>
          </a:p>
          <a:p>
            <a:pPr marL="0" indent="0">
              <a:buNone/>
            </a:pPr>
            <a:r>
              <a:rPr lang="en-IN" sz="2400" dirty="0"/>
              <a:t>* साम्यवादाच्या प्रसाराला आला घालणे </a:t>
            </a:r>
          </a:p>
          <a:p>
            <a:pPr marL="0" indent="0">
              <a:buNone/>
            </a:pPr>
            <a:r>
              <a:rPr lang="en-IN" sz="2400" dirty="0"/>
              <a:t>*लष्करी हल्ल्याच्या वेळेला नादात करणे </a:t>
            </a:r>
          </a:p>
          <a:p>
            <a:pPr marL="0" indent="0">
              <a:buNone/>
            </a:pPr>
            <a:r>
              <a:rPr lang="en-IN" sz="2400" b="1" dirty="0"/>
              <a:t>सहभागी राष्ट्रे </a:t>
            </a:r>
            <a:r>
              <a:rPr lang="en-IN" sz="2400" dirty="0"/>
              <a:t>- अमेरिका , इंग्लंड, फ्रान्स, ऑस्ट्रेलिया,न्यूझीलंड,थायलंड, पाकिस्तान</a:t>
            </a:r>
            <a:r>
              <a:rPr lang="en-IN" sz="2400" dirty="0" smtClean="0"/>
              <a:t>,</a:t>
            </a:r>
          </a:p>
          <a:p>
            <a:pPr marL="0" indent="0">
              <a:buNone/>
            </a:pPr>
            <a:r>
              <a:rPr lang="en-IN" sz="2400" dirty="0"/>
              <a:t> </a:t>
            </a:r>
            <a:r>
              <a:rPr lang="en-IN" sz="2400" dirty="0" smtClean="0"/>
              <a:t>                     फिलिपाइन्स </a:t>
            </a:r>
            <a:endParaRPr lang="en-IN" sz="2400" dirty="0"/>
          </a:p>
          <a:p>
            <a:pPr marL="0" indent="0">
              <a:buNone/>
            </a:pPr>
            <a:r>
              <a:rPr lang="en-IN" sz="2400" b="1" dirty="0"/>
              <a:t>करार</a:t>
            </a:r>
            <a:r>
              <a:rPr lang="en-IN" sz="2400" dirty="0"/>
              <a:t>  - ८ सप्टेंबर १९५४ </a:t>
            </a:r>
            <a:r>
              <a:rPr lang="en-IN" sz="2400" dirty="0" smtClean="0"/>
              <a:t>           अखेर  - ३० जुन </a:t>
            </a:r>
            <a:r>
              <a:rPr lang="en-IN" sz="2400" dirty="0"/>
              <a:t>१९७७</a:t>
            </a:r>
          </a:p>
          <a:p>
            <a:pPr marL="0" indent="0">
              <a:buNone/>
            </a:pPr>
            <a:r>
              <a:rPr lang="en-IN" sz="2400" b="1" dirty="0"/>
              <a:t>मुख्यालय</a:t>
            </a:r>
            <a:r>
              <a:rPr lang="en-IN" sz="2400" dirty="0"/>
              <a:t> - बँकॉक (थायलंड )</a:t>
            </a:r>
          </a:p>
          <a:p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1278" y="473058"/>
            <a:ext cx="1196453" cy="1317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69045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9743" y="642594"/>
            <a:ext cx="9880979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en-IN" sz="3600" b="1" dirty="0"/>
              <a:t>आग्नेय आशियातील करार संघ (South East Asian Treaty Organisation - SEATO - 'सीटो ') १९५४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7299" y="2014194"/>
            <a:ext cx="11253423" cy="3957103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1278" y="473058"/>
            <a:ext cx="1196453" cy="1317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206224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6728D11B-929E-4324-91B0-4A4DA4CAC3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89</TotalTime>
  <Words>390</Words>
  <Application>Microsoft Office PowerPoint</Application>
  <PresentationFormat>Custom</PresentationFormat>
  <Paragraphs>63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Savon</vt:lpstr>
      <vt:lpstr> PAPER VIII- MODULE 1A  संरक्षण विषयक करार  </vt:lpstr>
      <vt:lpstr>उत्तर अटलांटीक संघ (North Atlantic Treaty Organisation , NATO नाटो , १९४९) </vt:lpstr>
      <vt:lpstr>उत्तर अटलांटीक संघ (North Atlantic Treaty Organisation , NATO नाटो , १९४९) </vt:lpstr>
      <vt:lpstr>मध्यवर्ती करार संघ (Central Treaty Organisation ) CENTO - १९५८ </vt:lpstr>
      <vt:lpstr>मध्यवर्ती करार संघ (Central Treaty Organisation ) CENTO - १९५८ </vt:lpstr>
      <vt:lpstr>अँन्झ्युस करार (ANZUS Pact ) - १ सप्टेंबर १९५१ </vt:lpstr>
      <vt:lpstr>अँन्झ्युस करार (ANZUS Pact ) - १ सप्टेंबर १९५१ </vt:lpstr>
      <vt:lpstr>आग्नेय आशियातील करार संघ (South East Asian Treaty Organisation - SEATO - 'सीटो ') १९५४ </vt:lpstr>
      <vt:lpstr>आग्नेय आशियातील करार संघ (South East Asian Treaty Organisation - SEATO - 'सीटो ') १९५४ </vt:lpstr>
      <vt:lpstr>वॉर्सा करार - १४ मे १९५५ </vt:lpstr>
      <vt:lpstr>वॉर्सा करार - १४ मे १९५५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JATF</dc:creator>
  <cp:lastModifiedBy>Windows User</cp:lastModifiedBy>
  <cp:revision>29</cp:revision>
  <dcterms:created xsi:type="dcterms:W3CDTF">2020-07-31T12:46:38Z</dcterms:created>
  <dcterms:modified xsi:type="dcterms:W3CDTF">2020-08-07T12:56:48Z</dcterms:modified>
</cp:coreProperties>
</file>