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Century Gothic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5" roundtripDataSignature="AMtx7miwDmO9ID/sx6Ryz5xGAvxVn8Op7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regular.fntdata"/><Relationship Id="rId10" Type="http://schemas.openxmlformats.org/officeDocument/2006/relationships/slide" Target="slides/slide5.xml"/><Relationship Id="rId13" Type="http://schemas.openxmlformats.org/officeDocument/2006/relationships/font" Target="fonts/CenturyGothic-italic.fntdata"/><Relationship Id="rId12" Type="http://schemas.openxmlformats.org/officeDocument/2006/relationships/font" Target="fonts/CenturyGothic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font" Target="fonts/CenturyGothic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body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anoramic Picture with Caption">
  <p:cSld name="Panoramic Picture with Caption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6"/>
          <p:cNvSpPr/>
          <p:nvPr>
            <p:ph idx="2" type="pic"/>
          </p:nvPr>
        </p:nvSpPr>
        <p:spPr>
          <a:xfrm>
            <a:off x="685800" y="533400"/>
            <a:ext cx="10818812" cy="3124200"/>
          </a:xfrm>
          <a:prstGeom prst="snip2DiagRect">
            <a:avLst>
              <a:gd fmla="val 10815" name="adj1"/>
              <a:gd fmla="val 0" name="adj2"/>
            </a:avLst>
          </a:prstGeom>
          <a:noFill/>
          <a:ln cap="flat" cmpd="sng" w="15875">
            <a:solidFill>
              <a:schemeClr val="lt1">
                <a:alpha val="40000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914402" y="3843867"/>
            <a:ext cx="830421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SzPts val="1280"/>
              <a:buFont typeface="Century Gothic"/>
              <a:buNone/>
              <a:defRPr sz="16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Font typeface="Century Gothic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Font typeface="Century Gothic"/>
              <a:buNone/>
              <a:defRPr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684213" y="685800"/>
            <a:ext cx="100584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684212" y="4114800"/>
            <a:ext cx="8535988" cy="18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9" name="Google Shape;89;p17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1141411" y="685800"/>
            <a:ext cx="9144001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b="0" sz="320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1446212" y="34290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Font typeface="Century Gothic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Font typeface="Century Gothic"/>
              <a:buNone/>
              <a:defRPr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95" name="Google Shape;95;p18"/>
          <p:cNvSpPr txBox="1"/>
          <p:nvPr>
            <p:ph idx="2" type="body"/>
          </p:nvPr>
        </p:nvSpPr>
        <p:spPr>
          <a:xfrm>
            <a:off x="684213" y="4301067"/>
            <a:ext cx="8534400" cy="16848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6" name="Google Shape;96;p18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8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8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  <p:sp>
        <p:nvSpPr>
          <p:cNvPr id="99" name="Google Shape;99;p18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hi-IN" sz="8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</a:t>
            </a:r>
            <a:endParaRPr/>
          </a:p>
        </p:txBody>
      </p:sp>
      <p:sp>
        <p:nvSpPr>
          <p:cNvPr id="100" name="Google Shape;100;p18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hi-IN" sz="8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684212" y="3429000"/>
            <a:ext cx="8534400" cy="169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684211" y="5132981"/>
            <a:ext cx="8535990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4" name="Google Shape;104;p19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9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9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1141413" y="685800"/>
            <a:ext cx="91440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b="0" sz="320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684212" y="3928534"/>
            <a:ext cx="8534401" cy="10498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920"/>
              <a:buNone/>
              <a:defRPr b="0" sz="2400" cap="none">
                <a:solidFill>
                  <a:schemeClr val="lt1"/>
                </a:solidFill>
              </a:defRPr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110" name="Google Shape;110;p20"/>
          <p:cNvSpPr txBox="1"/>
          <p:nvPr>
            <p:ph idx="2" type="body"/>
          </p:nvPr>
        </p:nvSpPr>
        <p:spPr>
          <a:xfrm>
            <a:off x="684211" y="4978400"/>
            <a:ext cx="8534401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1" name="Google Shape;111;p20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0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0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  <p:sp>
        <p:nvSpPr>
          <p:cNvPr id="114" name="Google Shape;114;p2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hi-IN" sz="8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</a:t>
            </a:r>
            <a:endParaRPr/>
          </a:p>
        </p:txBody>
      </p:sp>
      <p:sp>
        <p:nvSpPr>
          <p:cNvPr id="115" name="Google Shape;115;p20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hi-IN" sz="8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1"/>
          <p:cNvSpPr txBox="1"/>
          <p:nvPr>
            <p:ph type="title"/>
          </p:nvPr>
        </p:nvSpPr>
        <p:spPr>
          <a:xfrm>
            <a:off x="684213" y="685800"/>
            <a:ext cx="100584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1" type="body"/>
          </p:nvPr>
        </p:nvSpPr>
        <p:spPr>
          <a:xfrm>
            <a:off x="684212" y="3928534"/>
            <a:ext cx="8534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920"/>
              <a:buNone/>
              <a:defRPr b="0" sz="2400" cap="none">
                <a:solidFill>
                  <a:schemeClr val="lt1"/>
                </a:solidFill>
              </a:defRPr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119" name="Google Shape;119;p21"/>
          <p:cNvSpPr txBox="1"/>
          <p:nvPr>
            <p:ph idx="2" type="body"/>
          </p:nvPr>
        </p:nvSpPr>
        <p:spPr>
          <a:xfrm>
            <a:off x="684211" y="4766732"/>
            <a:ext cx="8534401" cy="12276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0" name="Google Shape;120;p21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1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1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2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2"/>
          <p:cNvSpPr txBox="1"/>
          <p:nvPr>
            <p:ph idx="1" type="body"/>
          </p:nvPr>
        </p:nvSpPr>
        <p:spPr>
          <a:xfrm rot="5400000">
            <a:off x="3143778" y="-1773767"/>
            <a:ext cx="3615267" cy="85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126" name="Google Shape;126;p22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2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2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 txBox="1"/>
          <p:nvPr>
            <p:ph type="title"/>
          </p:nvPr>
        </p:nvSpPr>
        <p:spPr>
          <a:xfrm rot="5400000">
            <a:off x="7427912" y="1943100"/>
            <a:ext cx="45720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3"/>
          <p:cNvSpPr txBox="1"/>
          <p:nvPr>
            <p:ph idx="1" type="body"/>
          </p:nvPr>
        </p:nvSpPr>
        <p:spPr>
          <a:xfrm rot="5400000">
            <a:off x="1943100" y="-571500"/>
            <a:ext cx="5308600" cy="78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132" name="Google Shape;132;p23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3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3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/>
          <p:nvPr>
            <p:ph type="ctrTitle"/>
          </p:nvPr>
        </p:nvSpPr>
        <p:spPr>
          <a:xfrm>
            <a:off x="684212" y="685799"/>
            <a:ext cx="8001000" cy="29718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entury Gothic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9"/>
          <p:cNvSpPr txBox="1"/>
          <p:nvPr>
            <p:ph idx="1" type="subTitle"/>
          </p:nvPr>
        </p:nvSpPr>
        <p:spPr>
          <a:xfrm>
            <a:off x="684212" y="3843867"/>
            <a:ext cx="6400800" cy="1947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420"/>
              </a:spcBef>
              <a:spcAft>
                <a:spcPts val="0"/>
              </a:spcAft>
              <a:buSzPts val="1680"/>
              <a:buNone/>
              <a:defRPr sz="2100">
                <a:solidFill>
                  <a:srgbClr val="0F486F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44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28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12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1" name="Google Shape;31;p9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  <p:cxnSp>
        <p:nvCxnSpPr>
          <p:cNvPr id="34" name="Google Shape;34;p9"/>
          <p:cNvCxnSpPr/>
          <p:nvPr/>
        </p:nvCxnSpPr>
        <p:spPr>
          <a:xfrm flipH="1">
            <a:off x="8228012" y="8467"/>
            <a:ext cx="3810000" cy="381000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5" name="Google Shape;35;p9"/>
          <p:cNvCxnSpPr/>
          <p:nvPr/>
        </p:nvCxnSpPr>
        <p:spPr>
          <a:xfrm flipH="1">
            <a:off x="6108170" y="91545"/>
            <a:ext cx="6080655" cy="6080655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" name="Google Shape;36;p9"/>
          <p:cNvCxnSpPr/>
          <p:nvPr/>
        </p:nvCxnSpPr>
        <p:spPr>
          <a:xfrm flipH="1">
            <a:off x="7235825" y="228600"/>
            <a:ext cx="4953000" cy="495300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" name="Google Shape;37;p9"/>
          <p:cNvCxnSpPr/>
          <p:nvPr/>
        </p:nvCxnSpPr>
        <p:spPr>
          <a:xfrm flipH="1">
            <a:off x="7335837" y="32278"/>
            <a:ext cx="4852989" cy="4852989"/>
          </a:xfrm>
          <a:prstGeom prst="straightConnector1">
            <a:avLst/>
          </a:prstGeom>
          <a:noFill/>
          <a:ln cap="flat" cmpd="sng" w="317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8" name="Google Shape;38;p9"/>
          <p:cNvCxnSpPr/>
          <p:nvPr/>
        </p:nvCxnSpPr>
        <p:spPr>
          <a:xfrm flipH="1">
            <a:off x="7845426" y="609601"/>
            <a:ext cx="4343399" cy="4343399"/>
          </a:xfrm>
          <a:prstGeom prst="straightConnector1">
            <a:avLst/>
          </a:prstGeom>
          <a:noFill/>
          <a:ln cap="flat" cmpd="sng" w="317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/>
          <p:nvPr>
            <p:ph type="title"/>
          </p:nvPr>
        </p:nvSpPr>
        <p:spPr>
          <a:xfrm>
            <a:off x="684211" y="2006600"/>
            <a:ext cx="8534401" cy="228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b="0" sz="36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" type="body"/>
          </p:nvPr>
        </p:nvSpPr>
        <p:spPr>
          <a:xfrm>
            <a:off x="684213" y="4495800"/>
            <a:ext cx="8534400" cy="1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684211" y="685800"/>
            <a:ext cx="4937655" cy="3615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2" type="body"/>
          </p:nvPr>
        </p:nvSpPr>
        <p:spPr>
          <a:xfrm>
            <a:off x="5808133" y="685801"/>
            <a:ext cx="493447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2"/>
          <p:cNvSpPr txBox="1"/>
          <p:nvPr>
            <p:ph idx="1" type="body"/>
          </p:nvPr>
        </p:nvSpPr>
        <p:spPr>
          <a:xfrm>
            <a:off x="972080" y="685800"/>
            <a:ext cx="4649787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2240"/>
              <a:buNone/>
              <a:defRPr b="0" sz="28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55" name="Google Shape;55;p12"/>
          <p:cNvSpPr txBox="1"/>
          <p:nvPr>
            <p:ph idx="2" type="body"/>
          </p:nvPr>
        </p:nvSpPr>
        <p:spPr>
          <a:xfrm>
            <a:off x="684211" y="1270529"/>
            <a:ext cx="4937655" cy="303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3" type="body"/>
          </p:nvPr>
        </p:nvSpPr>
        <p:spPr>
          <a:xfrm>
            <a:off x="6079066" y="685800"/>
            <a:ext cx="4665134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2240"/>
              <a:buNone/>
              <a:defRPr b="0" sz="28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57" name="Google Shape;57;p12"/>
          <p:cNvSpPr txBox="1"/>
          <p:nvPr>
            <p:ph idx="4" type="body"/>
          </p:nvPr>
        </p:nvSpPr>
        <p:spPr>
          <a:xfrm>
            <a:off x="5806545" y="1262062"/>
            <a:ext cx="4929188" cy="303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7085012" y="685800"/>
            <a:ext cx="3657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684212" y="685800"/>
            <a:ext cx="5943601" cy="530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2" type="body"/>
          </p:nvPr>
        </p:nvSpPr>
        <p:spPr>
          <a:xfrm>
            <a:off x="7085012" y="2209799"/>
            <a:ext cx="3657600" cy="20912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SzPts val="1280"/>
              <a:buNone/>
              <a:defRPr sz="16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4722812" y="1447800"/>
            <a:ext cx="6019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Gothic"/>
              <a:buNone/>
              <a:defRPr b="0"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/>
          <p:nvPr>
            <p:ph idx="2" type="pic"/>
          </p:nvPr>
        </p:nvSpPr>
        <p:spPr>
          <a:xfrm>
            <a:off x="989012" y="914400"/>
            <a:ext cx="3280974" cy="4572000"/>
          </a:xfrm>
          <a:prstGeom prst="snip2DiagRect">
            <a:avLst>
              <a:gd fmla="val 10815" name="adj1"/>
              <a:gd fmla="val 0" name="adj2"/>
            </a:avLst>
          </a:prstGeom>
          <a:noFill/>
          <a:ln cap="flat" cmpd="sng" w="15875">
            <a:solidFill>
              <a:schemeClr val="lt1">
                <a:alpha val="40000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>
            <a:off x="4722812" y="2777066"/>
            <a:ext cx="6021388" cy="2048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76" name="Google Shape;76;p15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2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62D2EF"/>
            </a:gs>
            <a:gs pos="10000">
              <a:srgbClr val="62D2EF"/>
            </a:gs>
            <a:gs pos="100000">
              <a:srgbClr val="05578D"/>
            </a:gs>
          </a:gsLst>
          <a:lin ang="612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6"/>
          <p:cNvGrpSpPr/>
          <p:nvPr/>
        </p:nvGrpSpPr>
        <p:grpSpPr>
          <a:xfrm>
            <a:off x="9206969" y="2963333"/>
            <a:ext cx="2981859" cy="3208867"/>
            <a:chOff x="9206969" y="2963333"/>
            <a:chExt cx="2981859" cy="3208867"/>
          </a:xfrm>
        </p:grpSpPr>
        <p:cxnSp>
          <p:nvCxnSpPr>
            <p:cNvPr id="7" name="Google Shape;7;p6"/>
            <p:cNvCxnSpPr/>
            <p:nvPr/>
          </p:nvCxnSpPr>
          <p:spPr>
            <a:xfrm flipH="1">
              <a:off x="11276012" y="2963333"/>
              <a:ext cx="912814" cy="912812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6"/>
            <p:cNvCxnSpPr/>
            <p:nvPr/>
          </p:nvCxnSpPr>
          <p:spPr>
            <a:xfrm flipH="1">
              <a:off x="9206969" y="3190344"/>
              <a:ext cx="2981857" cy="2981856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" name="Google Shape;9;p6"/>
            <p:cNvCxnSpPr/>
            <p:nvPr/>
          </p:nvCxnSpPr>
          <p:spPr>
            <a:xfrm flipH="1">
              <a:off x="10292292" y="3285067"/>
              <a:ext cx="1896534" cy="1896533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" name="Google Shape;10;p6"/>
            <p:cNvCxnSpPr/>
            <p:nvPr/>
          </p:nvCxnSpPr>
          <p:spPr>
            <a:xfrm flipH="1">
              <a:off x="10443103" y="3131080"/>
              <a:ext cx="1745722" cy="174572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" name="Google Shape;11;p6"/>
            <p:cNvCxnSpPr/>
            <p:nvPr/>
          </p:nvCxnSpPr>
          <p:spPr>
            <a:xfrm flipH="1">
              <a:off x="10918826" y="3683001"/>
              <a:ext cx="1270001" cy="1269999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2" name="Google Shape;12;p6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" type="body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30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▶"/>
              <a:defRPr b="0" i="0" sz="20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Char char="▶"/>
              <a:defRPr b="0" i="0" sz="18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Char char="▶"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"/>
          <p:cNvSpPr txBox="1"/>
          <p:nvPr>
            <p:ph type="title"/>
          </p:nvPr>
        </p:nvSpPr>
        <p:spPr>
          <a:xfrm>
            <a:off x="684212" y="1596790"/>
            <a:ext cx="8534400" cy="439761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Century Gothic"/>
              <a:buNone/>
            </a:pPr>
            <a:r>
              <a:rPr lang="hi-IN">
                <a:solidFill>
                  <a:schemeClr val="accent1"/>
                </a:solidFill>
              </a:rPr>
              <a:t>प्राथमिक साधने प्रकाशित व अप्रकाशित या  प्रकारची असतात. परंतु प्रकाशित साधनांची विश्वासनियता तुलनेने कमी असू शकते कारण टंकलेखनातील/प्रिंटिंग मधील चुका किंवा मजकूर वगळणे असे प्रश्न निर्माण होऊ शकतात. त्यामुळे अप्रकाशित साधने किंवा इतिहास संशोधकाने स्वतः संपादित केलेली साधने संशोधनासाठी अधिक योग्य मानावीत. 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40" name="Google Shape;140;p1"/>
          <p:cNvSpPr txBox="1"/>
          <p:nvPr>
            <p:ph idx="1" type="body"/>
          </p:nvPr>
        </p:nvSpPr>
        <p:spPr>
          <a:xfrm>
            <a:off x="684212" y="685801"/>
            <a:ext cx="8534400" cy="9109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hi-IN" sz="4000">
                <a:solidFill>
                  <a:schemeClr val="accent6"/>
                </a:solidFill>
              </a:rPr>
              <a:t> </a:t>
            </a:r>
            <a:r>
              <a:rPr lang="hi-IN" sz="4000">
                <a:solidFill>
                  <a:srgbClr val="C6EA92"/>
                </a:solidFill>
              </a:rPr>
              <a:t>प्रकाशित / अप्रकाशित साधने</a:t>
            </a:r>
            <a:endParaRPr sz="4000">
              <a:solidFill>
                <a:srgbClr val="C6EA9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"/>
          <p:cNvSpPr txBox="1"/>
          <p:nvPr>
            <p:ph type="title"/>
          </p:nvPr>
        </p:nvSpPr>
        <p:spPr>
          <a:xfrm>
            <a:off x="136479" y="968991"/>
            <a:ext cx="11805312" cy="57047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Century Gothic"/>
              <a:buNone/>
            </a:pPr>
            <a:r>
              <a:rPr lang="hi-IN" sz="3200">
                <a:solidFill>
                  <a:srgbClr val="002060"/>
                </a:solidFill>
              </a:rPr>
              <a:t>* एखादी घटना घडून गेल्यानंतर अनेक वर्षांनी केवळ स्मरणशक्तीच्या आधारे त्या घटनेवर लिहिलेला ग्रंथ </a:t>
            </a:r>
            <a:br>
              <a:rPr lang="hi-IN" sz="3200">
                <a:solidFill>
                  <a:srgbClr val="002060"/>
                </a:solidFill>
              </a:rPr>
            </a:br>
            <a:br>
              <a:rPr lang="hi-IN" sz="3200">
                <a:solidFill>
                  <a:srgbClr val="002060"/>
                </a:solidFill>
              </a:rPr>
            </a:br>
            <a:r>
              <a:rPr lang="hi-IN" sz="3200">
                <a:solidFill>
                  <a:srgbClr val="002060"/>
                </a:solidFill>
              </a:rPr>
              <a:t>* गतकाळातील घटनेबद्दल ऐकीव माहितीवर केलेले लिखाण </a:t>
            </a:r>
            <a:br>
              <a:rPr lang="hi-IN" sz="3200">
                <a:solidFill>
                  <a:srgbClr val="002060"/>
                </a:solidFill>
              </a:rPr>
            </a:br>
            <a:br>
              <a:rPr lang="hi-IN" sz="3200">
                <a:solidFill>
                  <a:srgbClr val="002060"/>
                </a:solidFill>
              </a:rPr>
            </a:br>
            <a:r>
              <a:rPr lang="hi-IN" sz="3200">
                <a:solidFill>
                  <a:srgbClr val="002060"/>
                </a:solidFill>
              </a:rPr>
              <a:t>* प्राथमिक साधनांचा चिकित्सक अभ्यास करून त्यावर आधारित लिहिलेला ग्रंथ </a:t>
            </a:r>
            <a:br>
              <a:rPr lang="hi-IN" sz="3200">
                <a:solidFill>
                  <a:srgbClr val="002060"/>
                </a:solidFill>
              </a:rPr>
            </a:br>
            <a:br>
              <a:rPr lang="hi-IN" sz="3200">
                <a:solidFill>
                  <a:srgbClr val="002060"/>
                </a:solidFill>
              </a:rPr>
            </a:br>
            <a:r>
              <a:rPr lang="hi-IN" sz="3200">
                <a:solidFill>
                  <a:srgbClr val="002060"/>
                </a:solidFill>
              </a:rPr>
              <a:t>आर्थर मार्विक म्हणतात: "प्राथमिक साधन हा कच्चा माल असून तो सामान्य वाचकांपेक्षा संशोधकाला अधिक मोलाचा असतो; दुय्यम साधन हे मूळ साधनांवर आधारलेले असले तरी असे ग्रंथ सुसंगत माहिती देणारे असल्यामुळे बुद्धिमान सामान्य वाचकाला तसेच संशोधकालाही मोलाचे ठरतात. "</a:t>
            </a:r>
            <a:endParaRPr sz="3200">
              <a:solidFill>
                <a:srgbClr val="002060"/>
              </a:solidFill>
            </a:endParaRPr>
          </a:p>
        </p:txBody>
      </p:sp>
      <p:sp>
        <p:nvSpPr>
          <p:cNvPr id="146" name="Google Shape;146;p2"/>
          <p:cNvSpPr txBox="1"/>
          <p:nvPr>
            <p:ph idx="1" type="body"/>
          </p:nvPr>
        </p:nvSpPr>
        <p:spPr>
          <a:xfrm>
            <a:off x="245660" y="1"/>
            <a:ext cx="8972952" cy="79157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hi-IN" sz="4000">
                <a:solidFill>
                  <a:schemeClr val="accent6"/>
                </a:solidFill>
              </a:rPr>
              <a:t> </a:t>
            </a:r>
            <a:r>
              <a:rPr lang="hi-IN" sz="4000">
                <a:solidFill>
                  <a:srgbClr val="C6EA92"/>
                </a:solidFill>
              </a:rPr>
              <a:t>दुय्यम साधने </a:t>
            </a:r>
            <a:endParaRPr sz="4000">
              <a:solidFill>
                <a:srgbClr val="C6EA9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"/>
          <p:cNvSpPr txBox="1"/>
          <p:nvPr>
            <p:ph type="title"/>
          </p:nvPr>
        </p:nvSpPr>
        <p:spPr>
          <a:xfrm>
            <a:off x="684211" y="218364"/>
            <a:ext cx="11243931" cy="63735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177800" lvl="0" marL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Noto Sans Symbols"/>
              <a:buChar char="❖"/>
            </a:pPr>
            <a:r>
              <a:rPr lang="hi-IN" sz="2800">
                <a:solidFill>
                  <a:srgbClr val="002060"/>
                </a:solidFill>
              </a:rPr>
              <a:t> इतिहास संशोधनासाठी प्राथमिक व दुय्यम या दोनही प्रकारची साधने अभ्यासणे  गरजेचे असते. त्यामुळे संशोधनकार्याला दिशा व गती मिळते व विषय स्पष्टीकरणालाही वाव मिळतो. अनेकवेळा विषयाची उपयुक्त मांडणी करण्यासाठी दुय्यम साधनांमधून मिळालेली अवतरणे (QUOTES) महत्वाची ठरतात. </a:t>
            </a:r>
            <a:br>
              <a:rPr lang="hi-IN" sz="2800">
                <a:solidFill>
                  <a:srgbClr val="002060"/>
                </a:solidFill>
              </a:rPr>
            </a:br>
            <a:br>
              <a:rPr lang="hi-IN" sz="2800">
                <a:solidFill>
                  <a:srgbClr val="002060"/>
                </a:solidFill>
              </a:rPr>
            </a:br>
            <a:r>
              <a:rPr lang="hi-IN" sz="2800">
                <a:solidFill>
                  <a:srgbClr val="002060"/>
                </a:solidFill>
              </a:rPr>
              <a:t>* इतिहास लेखनात पुराव्यांचे समर्पक आधार देण्यासाठी प्राथमिक व दुय्यम अशा दोन्ही साधनांचा वापर केला जातो. </a:t>
            </a:r>
            <a:br>
              <a:rPr lang="hi-IN" sz="2800">
                <a:solidFill>
                  <a:srgbClr val="002060"/>
                </a:solidFill>
              </a:rPr>
            </a:br>
            <a:br>
              <a:rPr lang="hi-IN" sz="2800">
                <a:solidFill>
                  <a:srgbClr val="002060"/>
                </a:solidFill>
              </a:rPr>
            </a:br>
            <a:r>
              <a:rPr lang="hi-IN" sz="2800">
                <a:solidFill>
                  <a:srgbClr val="002060"/>
                </a:solidFill>
              </a:rPr>
              <a:t>* आपल्या विधानाला पुष्टी देण्यासाठी असे आधार महत्वाचे ठरतात त्यामुळे संशोधनातील पारदर्शकता दिसते. </a:t>
            </a:r>
            <a:br>
              <a:rPr lang="hi-IN" sz="2800">
                <a:solidFill>
                  <a:srgbClr val="002060"/>
                </a:solidFill>
              </a:rPr>
            </a:br>
            <a:br>
              <a:rPr lang="hi-IN" sz="2800">
                <a:solidFill>
                  <a:srgbClr val="002060"/>
                </a:solidFill>
              </a:rPr>
            </a:br>
            <a:r>
              <a:rPr lang="hi-IN" sz="2800">
                <a:solidFill>
                  <a:srgbClr val="002060"/>
                </a:solidFill>
              </a:rPr>
              <a:t>* नवे भाष्य, नवे स्पष्टीकरण करण्यासाठी प्राथमिक व दुय्यम या दोन्ही साधनांचा वापर संशोधकाला उपयुक्त ठरतो. त्याच्या विचारांची व दृष्टीकोनाची व्यापकता वाढते. </a:t>
            </a:r>
            <a:br>
              <a:rPr lang="hi-IN"/>
            </a:b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"/>
          <p:cNvSpPr txBox="1"/>
          <p:nvPr>
            <p:ph type="title"/>
          </p:nvPr>
        </p:nvSpPr>
        <p:spPr>
          <a:xfrm>
            <a:off x="684211" y="0"/>
            <a:ext cx="11243931" cy="68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entury Gothic"/>
              <a:buNone/>
            </a:pPr>
            <a:br>
              <a:rPr lang="hi-IN" sz="2400">
                <a:solidFill>
                  <a:srgbClr val="002060"/>
                </a:solidFill>
              </a:rPr>
            </a:br>
            <a:r>
              <a:rPr lang="hi-IN" sz="2400">
                <a:solidFill>
                  <a:srgbClr val="002060"/>
                </a:solidFill>
              </a:rPr>
              <a:t> आधुनिक काळात ऐतिहासिक साधनांचे क्षेत्र विस्तारात आहे तसेच नवे विचार प्रवाह जसे कि ऑनलस, सबाल्टन , संरचनावादी, सामाजिक इतिहास,स्त्रीवादी इतिहास इ. निर्माण झाले आहेत त्यामुळे पूर्वी लोककथा, लोकगीते, दंतकथा, पौराणिक कथा , मिथके यांचा वापर साधने म्हणून होत नव्हता तो आता होऊ लागला आहे. </a:t>
            </a:r>
            <a:br>
              <a:rPr lang="hi-IN" sz="2000">
                <a:solidFill>
                  <a:srgbClr val="002060"/>
                </a:solidFill>
              </a:rPr>
            </a:br>
            <a:r>
              <a:rPr lang="hi-IN" sz="2000">
                <a:solidFill>
                  <a:srgbClr val="002060"/>
                </a:solidFill>
              </a:rPr>
              <a:t> </a:t>
            </a:r>
            <a:br>
              <a:rPr lang="hi-IN" sz="2000">
                <a:solidFill>
                  <a:srgbClr val="002060"/>
                </a:solidFill>
              </a:rPr>
            </a:br>
            <a:r>
              <a:rPr b="1" lang="hi-IN" sz="2400">
                <a:solidFill>
                  <a:srgbClr val="C6EA92"/>
                </a:solidFill>
              </a:rPr>
              <a:t>प्राथमिक साधने (लिखित) </a:t>
            </a:r>
            <a:r>
              <a:rPr lang="hi-IN" sz="2400">
                <a:solidFill>
                  <a:srgbClr val="002060"/>
                </a:solidFill>
              </a:rPr>
              <a:t>			</a:t>
            </a:r>
            <a:r>
              <a:rPr lang="hi-IN" sz="2400">
                <a:solidFill>
                  <a:srgbClr val="FFFF00"/>
                </a:solidFill>
              </a:rPr>
              <a:t>      </a:t>
            </a:r>
            <a:r>
              <a:rPr b="1" lang="hi-IN" sz="2400">
                <a:solidFill>
                  <a:srgbClr val="C6EA92"/>
                </a:solidFill>
              </a:rPr>
              <a:t>प्राथमिक साधने (अलिखित)</a:t>
            </a:r>
            <a:br>
              <a:rPr b="1" lang="hi-IN" sz="2000">
                <a:solidFill>
                  <a:schemeClr val="accent6"/>
                </a:solidFill>
              </a:rPr>
            </a:br>
            <a:br>
              <a:rPr b="1" lang="hi-IN" sz="2000">
                <a:solidFill>
                  <a:schemeClr val="accent6"/>
                </a:solidFill>
              </a:rPr>
            </a:br>
            <a:r>
              <a:rPr lang="hi-IN" sz="2000"/>
              <a:t>१. समकालीन कागदपत्रे 						 १. शिलालेख </a:t>
            </a:r>
            <a:br>
              <a:rPr lang="hi-IN" sz="2000"/>
            </a:br>
            <a:r>
              <a:rPr lang="hi-IN" sz="2000"/>
              <a:t>२. गुप्त स्वरूपाचा पत्रव्यवहार					 २. नाणी </a:t>
            </a:r>
            <a:br>
              <a:rPr lang="hi-IN" sz="2000"/>
            </a:br>
            <a:r>
              <a:rPr lang="hi-IN" sz="2000"/>
              <a:t>३. सार्वजनिक कागदपत्रे 						 ३. चित्रे व नकाशे </a:t>
            </a:r>
            <a:br>
              <a:rPr lang="hi-IN" sz="2000"/>
            </a:br>
            <a:r>
              <a:rPr lang="hi-IN" sz="2000"/>
              <a:t>४. वृत्तपत्र 									 ४. इमारती </a:t>
            </a:r>
            <a:br>
              <a:rPr lang="hi-IN" sz="2000"/>
            </a:br>
            <a:r>
              <a:rPr lang="hi-IN" sz="2000"/>
              <a:t>५. खाजगी पत्रे								 	 ५. अवशेष </a:t>
            </a:r>
            <a:br>
              <a:rPr lang="hi-IN" sz="2000"/>
            </a:br>
            <a:r>
              <a:rPr lang="hi-IN" sz="2000"/>
              <a:t>६. जमाखर्चाचा नोंदवह्या 						 ६. वास्तुरचना </a:t>
            </a:r>
            <a:br>
              <a:rPr lang="hi-IN" sz="2000"/>
            </a:br>
            <a:r>
              <a:rPr lang="hi-IN" sz="2000"/>
              <a:t>७. रोजनिशी </a:t>
            </a:r>
            <a:br>
              <a:rPr lang="hi-IN" sz="2000"/>
            </a:br>
            <a:r>
              <a:rPr lang="hi-IN" sz="2000"/>
              <a:t>८. राजकीय करारनामे </a:t>
            </a:r>
            <a:br>
              <a:rPr lang="hi-IN" sz="2000"/>
            </a:br>
            <a:r>
              <a:rPr lang="hi-IN" sz="2000"/>
              <a:t>९. धार्मिक सदना व दानपत्रे  </a:t>
            </a:r>
            <a:br>
              <a:rPr lang="hi-IN" sz="2000"/>
            </a:br>
            <a:r>
              <a:rPr lang="hi-IN" sz="2000"/>
              <a:t>१०. शकावल्या </a:t>
            </a:r>
            <a:br>
              <a:rPr lang="hi-IN" sz="2000"/>
            </a:br>
            <a:r>
              <a:rPr lang="hi-IN" sz="2000"/>
              <a:t>११. पोवाडे/ काव्य/ अभंग-ओव्या </a:t>
            </a:r>
            <a:br>
              <a:rPr lang="hi-IN" sz="2000"/>
            </a:br>
            <a:r>
              <a:rPr lang="hi-IN" sz="2000"/>
              <a:t>१२. म्हणी व लोकवाङ्मय </a:t>
            </a:r>
            <a:br>
              <a:rPr lang="hi-IN" sz="2000"/>
            </a:br>
            <a:r>
              <a:rPr lang="hi-IN" sz="2000"/>
              <a:t>१३. प्रवासवर्णने </a:t>
            </a:r>
            <a:br>
              <a:rPr lang="hi-IN" sz="1600">
                <a:solidFill>
                  <a:srgbClr val="002060"/>
                </a:solidFill>
              </a:rPr>
            </a:br>
            <a:endParaRPr sz="16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"/>
          <p:cNvSpPr txBox="1"/>
          <p:nvPr>
            <p:ph type="title"/>
          </p:nvPr>
        </p:nvSpPr>
        <p:spPr>
          <a:xfrm>
            <a:off x="684211" y="0"/>
            <a:ext cx="11243931" cy="65918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600"/>
              <a:buFont typeface="Century Gothic"/>
              <a:buNone/>
            </a:pPr>
            <a:br>
              <a:rPr lang="hi-IN" sz="1600">
                <a:solidFill>
                  <a:srgbClr val="002060"/>
                </a:solidFill>
              </a:rPr>
            </a:br>
            <a:r>
              <a:rPr b="1" lang="hi-IN" sz="4000">
                <a:solidFill>
                  <a:srgbClr val="C6EA92"/>
                </a:solidFill>
              </a:rPr>
              <a:t>दुय्यम साधने </a:t>
            </a:r>
            <a:br>
              <a:rPr b="1" lang="hi-IN" sz="4000">
                <a:solidFill>
                  <a:schemeClr val="accent6"/>
                </a:solidFill>
              </a:rPr>
            </a:br>
            <a:br>
              <a:rPr lang="hi-IN" sz="1600">
                <a:solidFill>
                  <a:srgbClr val="002060"/>
                </a:solidFill>
              </a:rPr>
            </a:br>
            <a:r>
              <a:rPr lang="hi-IN" sz="3200"/>
              <a:t>१. बखरी </a:t>
            </a:r>
            <a:br>
              <a:rPr lang="hi-IN" sz="3200"/>
            </a:br>
            <a:br>
              <a:rPr lang="hi-IN" sz="3200"/>
            </a:br>
            <a:r>
              <a:rPr lang="hi-IN" sz="3200"/>
              <a:t>२. वंशवेली </a:t>
            </a:r>
            <a:br>
              <a:rPr lang="hi-IN" sz="3200"/>
            </a:br>
            <a:br>
              <a:rPr lang="hi-IN" sz="3200"/>
            </a:br>
            <a:r>
              <a:rPr lang="hi-IN" sz="3200"/>
              <a:t>३. मौखिक साधने </a:t>
            </a:r>
            <a:br>
              <a:rPr lang="hi-IN" sz="3200"/>
            </a:br>
            <a:br>
              <a:rPr lang="hi-IN" sz="3200"/>
            </a:br>
            <a:r>
              <a:rPr lang="hi-IN" sz="3200"/>
              <a:t>४. ग्रंथ </a:t>
            </a:r>
            <a:br>
              <a:rPr lang="hi-IN" sz="3200"/>
            </a:br>
            <a:br>
              <a:rPr lang="hi-IN" sz="3200"/>
            </a:br>
            <a:r>
              <a:rPr lang="hi-IN" sz="3200"/>
              <a:t>५. चरित्र </a:t>
            </a:r>
            <a:br>
              <a:rPr lang="hi-IN" sz="3200"/>
            </a:br>
            <a:br>
              <a:rPr lang="hi-IN" sz="3200"/>
            </a:br>
            <a:r>
              <a:rPr lang="hi-IN" sz="3200"/>
              <a:t>६. शोधनिबंध </a:t>
            </a:r>
            <a:endParaRPr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ce">
  <a:themeElements>
    <a:clrScheme name="Slice">
      <a:dk1>
        <a:srgbClr val="000000"/>
      </a:dk1>
      <a:lt1>
        <a:srgbClr val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2020-08-30T12:50:23Z</dcterms:created>
  <dc:creator>JATF</dc:creator>
</cp:coreProperties>
</file>